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86" r:id="rId3"/>
    <p:sldId id="273" r:id="rId4"/>
    <p:sldId id="260" r:id="rId5"/>
    <p:sldId id="274" r:id="rId6"/>
    <p:sldId id="266" r:id="rId7"/>
    <p:sldId id="268" r:id="rId8"/>
    <p:sldId id="282" r:id="rId9"/>
    <p:sldId id="275" r:id="rId10"/>
    <p:sldId id="277" r:id="rId11"/>
    <p:sldId id="279" r:id="rId12"/>
    <p:sldId id="269" r:id="rId13"/>
    <p:sldId id="280" r:id="rId14"/>
    <p:sldId id="281" r:id="rId15"/>
    <p:sldId id="287" r:id="rId16"/>
    <p:sldId id="270" r:id="rId17"/>
    <p:sldId id="284" r:id="rId18"/>
    <p:sldId id="271" r:id="rId19"/>
    <p:sldId id="285" r:id="rId20"/>
    <p:sldId id="272" r:id="rId21"/>
    <p:sldId id="265" r:id="rId22"/>
    <p:sldId id="259"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uke Cuperus" initials="BC" lastIdx="1" clrIdx="0">
    <p:extLst>
      <p:ext uri="{19B8F6BF-5375-455C-9EA6-DF929625EA0E}">
        <p15:presenceInfo xmlns:p15="http://schemas.microsoft.com/office/powerpoint/2012/main" userId="S::bk.cuperus@noorderpoort.nl::f193c73d-8502-44bf-86a8-8692661bd2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202" d="100"/>
        <a:sy n="202"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5DD858-23BF-4C44-83EA-95750CDFBA8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76CF6E4-DA98-4637-A99A-A9463FA729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94E0366-F7DA-487F-BCE0-6E783D763E8C}"/>
              </a:ext>
            </a:extLst>
          </p:cNvPr>
          <p:cNvSpPr>
            <a:spLocks noGrp="1"/>
          </p:cNvSpPr>
          <p:nvPr>
            <p:ph type="dt" sz="half" idx="10"/>
          </p:nvPr>
        </p:nvSpPr>
        <p:spPr/>
        <p:txBody>
          <a:bodyPr/>
          <a:lstStyle/>
          <a:p>
            <a:fld id="{8ECF5111-5443-4E8E-A9CA-F50AB09B42FF}" type="datetimeFigureOut">
              <a:rPr lang="nl-NL" smtClean="0"/>
              <a:t>2-2-2021</a:t>
            </a:fld>
            <a:endParaRPr lang="nl-NL"/>
          </a:p>
        </p:txBody>
      </p:sp>
      <p:sp>
        <p:nvSpPr>
          <p:cNvPr id="5" name="Tijdelijke aanduiding voor voettekst 4">
            <a:extLst>
              <a:ext uri="{FF2B5EF4-FFF2-40B4-BE49-F238E27FC236}">
                <a16:creationId xmlns:a16="http://schemas.microsoft.com/office/drawing/2014/main" id="{077A2D61-67CB-46CF-9A8D-2369BAE7CE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58F2DCA-3CEB-43CA-A25D-A304037C9B0B}"/>
              </a:ext>
            </a:extLst>
          </p:cNvPr>
          <p:cNvSpPr>
            <a:spLocks noGrp="1"/>
          </p:cNvSpPr>
          <p:nvPr>
            <p:ph type="sldNum" sz="quarter" idx="12"/>
          </p:nvPr>
        </p:nvSpPr>
        <p:spPr/>
        <p:txBody>
          <a:bodyPr/>
          <a:lstStyle/>
          <a:p>
            <a:fld id="{A9F693E0-AB90-48DC-BA75-07B46F1AFCBE}" type="slidenum">
              <a:rPr lang="nl-NL" smtClean="0"/>
              <a:t>‹nr.›</a:t>
            </a:fld>
            <a:endParaRPr lang="nl-NL"/>
          </a:p>
        </p:txBody>
      </p:sp>
    </p:spTree>
    <p:extLst>
      <p:ext uri="{BB962C8B-B14F-4D97-AF65-F5344CB8AC3E}">
        <p14:creationId xmlns:p14="http://schemas.microsoft.com/office/powerpoint/2010/main" val="4062534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47F19-6D48-48C2-B9E7-95CB90FD31D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A9ADE2C-3032-4336-A50D-418DA348C39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2C288B6-B87A-4E51-AE99-CF62687D2438}"/>
              </a:ext>
            </a:extLst>
          </p:cNvPr>
          <p:cNvSpPr>
            <a:spLocks noGrp="1"/>
          </p:cNvSpPr>
          <p:nvPr>
            <p:ph type="dt" sz="half" idx="10"/>
          </p:nvPr>
        </p:nvSpPr>
        <p:spPr/>
        <p:txBody>
          <a:bodyPr/>
          <a:lstStyle/>
          <a:p>
            <a:fld id="{8ECF5111-5443-4E8E-A9CA-F50AB09B42FF}" type="datetimeFigureOut">
              <a:rPr lang="nl-NL" smtClean="0"/>
              <a:t>2-2-2021</a:t>
            </a:fld>
            <a:endParaRPr lang="nl-NL"/>
          </a:p>
        </p:txBody>
      </p:sp>
      <p:sp>
        <p:nvSpPr>
          <p:cNvPr id="5" name="Tijdelijke aanduiding voor voettekst 4">
            <a:extLst>
              <a:ext uri="{FF2B5EF4-FFF2-40B4-BE49-F238E27FC236}">
                <a16:creationId xmlns:a16="http://schemas.microsoft.com/office/drawing/2014/main" id="{7896C1F0-D4D5-4B66-958B-099EDCF6A4F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C81E49B-47FE-4EB3-8C26-60B33D20BF55}"/>
              </a:ext>
            </a:extLst>
          </p:cNvPr>
          <p:cNvSpPr>
            <a:spLocks noGrp="1"/>
          </p:cNvSpPr>
          <p:nvPr>
            <p:ph type="sldNum" sz="quarter" idx="12"/>
          </p:nvPr>
        </p:nvSpPr>
        <p:spPr/>
        <p:txBody>
          <a:bodyPr/>
          <a:lstStyle/>
          <a:p>
            <a:fld id="{A9F693E0-AB90-48DC-BA75-07B46F1AFCBE}" type="slidenum">
              <a:rPr lang="nl-NL" smtClean="0"/>
              <a:t>‹nr.›</a:t>
            </a:fld>
            <a:endParaRPr lang="nl-NL"/>
          </a:p>
        </p:txBody>
      </p:sp>
    </p:spTree>
    <p:extLst>
      <p:ext uri="{BB962C8B-B14F-4D97-AF65-F5344CB8AC3E}">
        <p14:creationId xmlns:p14="http://schemas.microsoft.com/office/powerpoint/2010/main" val="1646828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D645583-3782-49A6-AACF-B46EEC9E528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038F22E-C0FC-4B34-8B02-E15C438ABFE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D236901-713B-493B-97BC-41932DC74603}"/>
              </a:ext>
            </a:extLst>
          </p:cNvPr>
          <p:cNvSpPr>
            <a:spLocks noGrp="1"/>
          </p:cNvSpPr>
          <p:nvPr>
            <p:ph type="dt" sz="half" idx="10"/>
          </p:nvPr>
        </p:nvSpPr>
        <p:spPr/>
        <p:txBody>
          <a:bodyPr/>
          <a:lstStyle/>
          <a:p>
            <a:fld id="{8ECF5111-5443-4E8E-A9CA-F50AB09B42FF}" type="datetimeFigureOut">
              <a:rPr lang="nl-NL" smtClean="0"/>
              <a:t>2-2-2021</a:t>
            </a:fld>
            <a:endParaRPr lang="nl-NL"/>
          </a:p>
        </p:txBody>
      </p:sp>
      <p:sp>
        <p:nvSpPr>
          <p:cNvPr id="5" name="Tijdelijke aanduiding voor voettekst 4">
            <a:extLst>
              <a:ext uri="{FF2B5EF4-FFF2-40B4-BE49-F238E27FC236}">
                <a16:creationId xmlns:a16="http://schemas.microsoft.com/office/drawing/2014/main" id="{5BA28627-245F-4CFE-8988-4C8B8D5508A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1806A3A-583C-42AC-AE28-E8ACAA23DE94}"/>
              </a:ext>
            </a:extLst>
          </p:cNvPr>
          <p:cNvSpPr>
            <a:spLocks noGrp="1"/>
          </p:cNvSpPr>
          <p:nvPr>
            <p:ph type="sldNum" sz="quarter" idx="12"/>
          </p:nvPr>
        </p:nvSpPr>
        <p:spPr/>
        <p:txBody>
          <a:bodyPr/>
          <a:lstStyle/>
          <a:p>
            <a:fld id="{A9F693E0-AB90-48DC-BA75-07B46F1AFCBE}" type="slidenum">
              <a:rPr lang="nl-NL" smtClean="0"/>
              <a:t>‹nr.›</a:t>
            </a:fld>
            <a:endParaRPr lang="nl-NL"/>
          </a:p>
        </p:txBody>
      </p:sp>
    </p:spTree>
    <p:extLst>
      <p:ext uri="{BB962C8B-B14F-4D97-AF65-F5344CB8AC3E}">
        <p14:creationId xmlns:p14="http://schemas.microsoft.com/office/powerpoint/2010/main" val="3500139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2F1298-49FD-45A0-BD72-38F62335E86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D3BD889-DD4C-404A-AD92-A98CDC75A37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547BE28-4F72-4261-93D3-1D117D1773C8}"/>
              </a:ext>
            </a:extLst>
          </p:cNvPr>
          <p:cNvSpPr>
            <a:spLocks noGrp="1"/>
          </p:cNvSpPr>
          <p:nvPr>
            <p:ph type="dt" sz="half" idx="10"/>
          </p:nvPr>
        </p:nvSpPr>
        <p:spPr/>
        <p:txBody>
          <a:bodyPr/>
          <a:lstStyle/>
          <a:p>
            <a:fld id="{8ECF5111-5443-4E8E-A9CA-F50AB09B42FF}" type="datetimeFigureOut">
              <a:rPr lang="nl-NL" smtClean="0"/>
              <a:t>2-2-2021</a:t>
            </a:fld>
            <a:endParaRPr lang="nl-NL"/>
          </a:p>
        </p:txBody>
      </p:sp>
      <p:sp>
        <p:nvSpPr>
          <p:cNvPr id="5" name="Tijdelijke aanduiding voor voettekst 4">
            <a:extLst>
              <a:ext uri="{FF2B5EF4-FFF2-40B4-BE49-F238E27FC236}">
                <a16:creationId xmlns:a16="http://schemas.microsoft.com/office/drawing/2014/main" id="{883C695B-FE3D-405D-9817-40F2C4B51BC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3725F17-BCDF-4594-A787-D64F429E6587}"/>
              </a:ext>
            </a:extLst>
          </p:cNvPr>
          <p:cNvSpPr>
            <a:spLocks noGrp="1"/>
          </p:cNvSpPr>
          <p:nvPr>
            <p:ph type="sldNum" sz="quarter" idx="12"/>
          </p:nvPr>
        </p:nvSpPr>
        <p:spPr/>
        <p:txBody>
          <a:bodyPr/>
          <a:lstStyle/>
          <a:p>
            <a:fld id="{A9F693E0-AB90-48DC-BA75-07B46F1AFCBE}" type="slidenum">
              <a:rPr lang="nl-NL" smtClean="0"/>
              <a:t>‹nr.›</a:t>
            </a:fld>
            <a:endParaRPr lang="nl-NL"/>
          </a:p>
        </p:txBody>
      </p:sp>
    </p:spTree>
    <p:extLst>
      <p:ext uri="{BB962C8B-B14F-4D97-AF65-F5344CB8AC3E}">
        <p14:creationId xmlns:p14="http://schemas.microsoft.com/office/powerpoint/2010/main" val="441732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571CD4-DEB1-49E6-9DDA-0E78B7091DB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893BE70-FF2A-4827-9580-E1B58F3BA8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07E3F3E-1BF2-441C-88F9-ED93C7C65936}"/>
              </a:ext>
            </a:extLst>
          </p:cNvPr>
          <p:cNvSpPr>
            <a:spLocks noGrp="1"/>
          </p:cNvSpPr>
          <p:nvPr>
            <p:ph type="dt" sz="half" idx="10"/>
          </p:nvPr>
        </p:nvSpPr>
        <p:spPr/>
        <p:txBody>
          <a:bodyPr/>
          <a:lstStyle/>
          <a:p>
            <a:fld id="{8ECF5111-5443-4E8E-A9CA-F50AB09B42FF}" type="datetimeFigureOut">
              <a:rPr lang="nl-NL" smtClean="0"/>
              <a:t>2-2-2021</a:t>
            </a:fld>
            <a:endParaRPr lang="nl-NL"/>
          </a:p>
        </p:txBody>
      </p:sp>
      <p:sp>
        <p:nvSpPr>
          <p:cNvPr id="5" name="Tijdelijke aanduiding voor voettekst 4">
            <a:extLst>
              <a:ext uri="{FF2B5EF4-FFF2-40B4-BE49-F238E27FC236}">
                <a16:creationId xmlns:a16="http://schemas.microsoft.com/office/drawing/2014/main" id="{572A5328-B4DC-40D1-A209-88685550952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CD27667-4563-45E8-B647-29DBDCB29011}"/>
              </a:ext>
            </a:extLst>
          </p:cNvPr>
          <p:cNvSpPr>
            <a:spLocks noGrp="1"/>
          </p:cNvSpPr>
          <p:nvPr>
            <p:ph type="sldNum" sz="quarter" idx="12"/>
          </p:nvPr>
        </p:nvSpPr>
        <p:spPr/>
        <p:txBody>
          <a:bodyPr/>
          <a:lstStyle/>
          <a:p>
            <a:fld id="{A9F693E0-AB90-48DC-BA75-07B46F1AFCBE}" type="slidenum">
              <a:rPr lang="nl-NL" smtClean="0"/>
              <a:t>‹nr.›</a:t>
            </a:fld>
            <a:endParaRPr lang="nl-NL"/>
          </a:p>
        </p:txBody>
      </p:sp>
    </p:spTree>
    <p:extLst>
      <p:ext uri="{BB962C8B-B14F-4D97-AF65-F5344CB8AC3E}">
        <p14:creationId xmlns:p14="http://schemas.microsoft.com/office/powerpoint/2010/main" val="3325175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ED2417-872D-42D0-931F-3FA5A1F0F7F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0CC37E5-E754-4A5C-B47E-C12809DEC6A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8B082B3-78D1-4681-BBA5-88048C3047B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DBD4A86-388E-43D3-9592-7D0DD6BB8A78}"/>
              </a:ext>
            </a:extLst>
          </p:cNvPr>
          <p:cNvSpPr>
            <a:spLocks noGrp="1"/>
          </p:cNvSpPr>
          <p:nvPr>
            <p:ph type="dt" sz="half" idx="10"/>
          </p:nvPr>
        </p:nvSpPr>
        <p:spPr/>
        <p:txBody>
          <a:bodyPr/>
          <a:lstStyle/>
          <a:p>
            <a:fld id="{8ECF5111-5443-4E8E-A9CA-F50AB09B42FF}" type="datetimeFigureOut">
              <a:rPr lang="nl-NL" smtClean="0"/>
              <a:t>2-2-2021</a:t>
            </a:fld>
            <a:endParaRPr lang="nl-NL"/>
          </a:p>
        </p:txBody>
      </p:sp>
      <p:sp>
        <p:nvSpPr>
          <p:cNvPr id="6" name="Tijdelijke aanduiding voor voettekst 5">
            <a:extLst>
              <a:ext uri="{FF2B5EF4-FFF2-40B4-BE49-F238E27FC236}">
                <a16:creationId xmlns:a16="http://schemas.microsoft.com/office/drawing/2014/main" id="{D0471BC5-59FB-4774-A228-2F5EFEE8E38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9A0E302-F978-463F-AD90-ECD745134AEB}"/>
              </a:ext>
            </a:extLst>
          </p:cNvPr>
          <p:cNvSpPr>
            <a:spLocks noGrp="1"/>
          </p:cNvSpPr>
          <p:nvPr>
            <p:ph type="sldNum" sz="quarter" idx="12"/>
          </p:nvPr>
        </p:nvSpPr>
        <p:spPr/>
        <p:txBody>
          <a:bodyPr/>
          <a:lstStyle/>
          <a:p>
            <a:fld id="{A9F693E0-AB90-48DC-BA75-07B46F1AFCBE}" type="slidenum">
              <a:rPr lang="nl-NL" smtClean="0"/>
              <a:t>‹nr.›</a:t>
            </a:fld>
            <a:endParaRPr lang="nl-NL"/>
          </a:p>
        </p:txBody>
      </p:sp>
    </p:spTree>
    <p:extLst>
      <p:ext uri="{BB962C8B-B14F-4D97-AF65-F5344CB8AC3E}">
        <p14:creationId xmlns:p14="http://schemas.microsoft.com/office/powerpoint/2010/main" val="1242132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33E9AB-653A-47F2-BDAA-0477DF1E2AA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66E24C8-1B3B-411A-99A5-F9C8F4F1C6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D7F9081-B08F-4C14-A8F2-4E6BC343E16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8A00B1A-D0FB-4F88-AA7C-A70CD1A72F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384BF32-95C2-4946-9FC3-16A3525145F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C900B28-08E1-43B0-9535-8F277DAF6EC7}"/>
              </a:ext>
            </a:extLst>
          </p:cNvPr>
          <p:cNvSpPr>
            <a:spLocks noGrp="1"/>
          </p:cNvSpPr>
          <p:nvPr>
            <p:ph type="dt" sz="half" idx="10"/>
          </p:nvPr>
        </p:nvSpPr>
        <p:spPr/>
        <p:txBody>
          <a:bodyPr/>
          <a:lstStyle/>
          <a:p>
            <a:fld id="{8ECF5111-5443-4E8E-A9CA-F50AB09B42FF}" type="datetimeFigureOut">
              <a:rPr lang="nl-NL" smtClean="0"/>
              <a:t>2-2-2021</a:t>
            </a:fld>
            <a:endParaRPr lang="nl-NL"/>
          </a:p>
        </p:txBody>
      </p:sp>
      <p:sp>
        <p:nvSpPr>
          <p:cNvPr id="8" name="Tijdelijke aanduiding voor voettekst 7">
            <a:extLst>
              <a:ext uri="{FF2B5EF4-FFF2-40B4-BE49-F238E27FC236}">
                <a16:creationId xmlns:a16="http://schemas.microsoft.com/office/drawing/2014/main" id="{0EBEF2A2-0E0F-4619-8732-353D417B9BC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7B191B6-75AE-4ADA-885D-FA666F2AEABB}"/>
              </a:ext>
            </a:extLst>
          </p:cNvPr>
          <p:cNvSpPr>
            <a:spLocks noGrp="1"/>
          </p:cNvSpPr>
          <p:nvPr>
            <p:ph type="sldNum" sz="quarter" idx="12"/>
          </p:nvPr>
        </p:nvSpPr>
        <p:spPr/>
        <p:txBody>
          <a:bodyPr/>
          <a:lstStyle/>
          <a:p>
            <a:fld id="{A9F693E0-AB90-48DC-BA75-07B46F1AFCBE}" type="slidenum">
              <a:rPr lang="nl-NL" smtClean="0"/>
              <a:t>‹nr.›</a:t>
            </a:fld>
            <a:endParaRPr lang="nl-NL"/>
          </a:p>
        </p:txBody>
      </p:sp>
    </p:spTree>
    <p:extLst>
      <p:ext uri="{BB962C8B-B14F-4D97-AF65-F5344CB8AC3E}">
        <p14:creationId xmlns:p14="http://schemas.microsoft.com/office/powerpoint/2010/main" val="446052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AAFA3-0661-43E3-B69E-803E5F9406B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7914526-B4D4-4F9C-B4BC-CC9D329C1C7B}"/>
              </a:ext>
            </a:extLst>
          </p:cNvPr>
          <p:cNvSpPr>
            <a:spLocks noGrp="1"/>
          </p:cNvSpPr>
          <p:nvPr>
            <p:ph type="dt" sz="half" idx="10"/>
          </p:nvPr>
        </p:nvSpPr>
        <p:spPr/>
        <p:txBody>
          <a:bodyPr/>
          <a:lstStyle/>
          <a:p>
            <a:fld id="{8ECF5111-5443-4E8E-A9CA-F50AB09B42FF}" type="datetimeFigureOut">
              <a:rPr lang="nl-NL" smtClean="0"/>
              <a:t>2-2-2021</a:t>
            </a:fld>
            <a:endParaRPr lang="nl-NL"/>
          </a:p>
        </p:txBody>
      </p:sp>
      <p:sp>
        <p:nvSpPr>
          <p:cNvPr id="4" name="Tijdelijke aanduiding voor voettekst 3">
            <a:extLst>
              <a:ext uri="{FF2B5EF4-FFF2-40B4-BE49-F238E27FC236}">
                <a16:creationId xmlns:a16="http://schemas.microsoft.com/office/drawing/2014/main" id="{B4E35504-6253-4DE4-B352-D008D5E0042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C607FCF-3F2F-459A-8911-83D89EE0F8E1}"/>
              </a:ext>
            </a:extLst>
          </p:cNvPr>
          <p:cNvSpPr>
            <a:spLocks noGrp="1"/>
          </p:cNvSpPr>
          <p:nvPr>
            <p:ph type="sldNum" sz="quarter" idx="12"/>
          </p:nvPr>
        </p:nvSpPr>
        <p:spPr/>
        <p:txBody>
          <a:bodyPr/>
          <a:lstStyle/>
          <a:p>
            <a:fld id="{A9F693E0-AB90-48DC-BA75-07B46F1AFCBE}" type="slidenum">
              <a:rPr lang="nl-NL" smtClean="0"/>
              <a:t>‹nr.›</a:t>
            </a:fld>
            <a:endParaRPr lang="nl-NL"/>
          </a:p>
        </p:txBody>
      </p:sp>
    </p:spTree>
    <p:extLst>
      <p:ext uri="{BB962C8B-B14F-4D97-AF65-F5344CB8AC3E}">
        <p14:creationId xmlns:p14="http://schemas.microsoft.com/office/powerpoint/2010/main" val="520683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D6D0ED2-B215-447D-ABB3-634D0D6CD886}"/>
              </a:ext>
            </a:extLst>
          </p:cNvPr>
          <p:cNvSpPr>
            <a:spLocks noGrp="1"/>
          </p:cNvSpPr>
          <p:nvPr>
            <p:ph type="dt" sz="half" idx="10"/>
          </p:nvPr>
        </p:nvSpPr>
        <p:spPr/>
        <p:txBody>
          <a:bodyPr/>
          <a:lstStyle/>
          <a:p>
            <a:fld id="{8ECF5111-5443-4E8E-A9CA-F50AB09B42FF}" type="datetimeFigureOut">
              <a:rPr lang="nl-NL" smtClean="0"/>
              <a:t>2-2-2021</a:t>
            </a:fld>
            <a:endParaRPr lang="nl-NL"/>
          </a:p>
        </p:txBody>
      </p:sp>
      <p:sp>
        <p:nvSpPr>
          <p:cNvPr id="3" name="Tijdelijke aanduiding voor voettekst 2">
            <a:extLst>
              <a:ext uri="{FF2B5EF4-FFF2-40B4-BE49-F238E27FC236}">
                <a16:creationId xmlns:a16="http://schemas.microsoft.com/office/drawing/2014/main" id="{1D48C883-D374-40AB-BBCF-649AE8A411B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D8C2E75-24AF-4F6F-A8C8-E29BCDFC920C}"/>
              </a:ext>
            </a:extLst>
          </p:cNvPr>
          <p:cNvSpPr>
            <a:spLocks noGrp="1"/>
          </p:cNvSpPr>
          <p:nvPr>
            <p:ph type="sldNum" sz="quarter" idx="12"/>
          </p:nvPr>
        </p:nvSpPr>
        <p:spPr/>
        <p:txBody>
          <a:bodyPr/>
          <a:lstStyle/>
          <a:p>
            <a:fld id="{A9F693E0-AB90-48DC-BA75-07B46F1AFCBE}" type="slidenum">
              <a:rPr lang="nl-NL" smtClean="0"/>
              <a:t>‹nr.›</a:t>
            </a:fld>
            <a:endParaRPr lang="nl-NL"/>
          </a:p>
        </p:txBody>
      </p:sp>
    </p:spTree>
    <p:extLst>
      <p:ext uri="{BB962C8B-B14F-4D97-AF65-F5344CB8AC3E}">
        <p14:creationId xmlns:p14="http://schemas.microsoft.com/office/powerpoint/2010/main" val="419575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E5309B-5D3F-47BE-8F92-D455AB35EF8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012001A-784B-4856-BA0D-87529852FD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981547B-3C03-4A9E-9704-A8F3E4F2C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33D850D-A4CD-456A-B036-A75E5D5DBF59}"/>
              </a:ext>
            </a:extLst>
          </p:cNvPr>
          <p:cNvSpPr>
            <a:spLocks noGrp="1"/>
          </p:cNvSpPr>
          <p:nvPr>
            <p:ph type="dt" sz="half" idx="10"/>
          </p:nvPr>
        </p:nvSpPr>
        <p:spPr/>
        <p:txBody>
          <a:bodyPr/>
          <a:lstStyle/>
          <a:p>
            <a:fld id="{8ECF5111-5443-4E8E-A9CA-F50AB09B42FF}" type="datetimeFigureOut">
              <a:rPr lang="nl-NL" smtClean="0"/>
              <a:t>2-2-2021</a:t>
            </a:fld>
            <a:endParaRPr lang="nl-NL"/>
          </a:p>
        </p:txBody>
      </p:sp>
      <p:sp>
        <p:nvSpPr>
          <p:cNvPr id="6" name="Tijdelijke aanduiding voor voettekst 5">
            <a:extLst>
              <a:ext uri="{FF2B5EF4-FFF2-40B4-BE49-F238E27FC236}">
                <a16:creationId xmlns:a16="http://schemas.microsoft.com/office/drawing/2014/main" id="{79C0B47D-D74A-4D00-B154-9A18DFA2277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944F899-A9F1-42ED-9979-5D657598F746}"/>
              </a:ext>
            </a:extLst>
          </p:cNvPr>
          <p:cNvSpPr>
            <a:spLocks noGrp="1"/>
          </p:cNvSpPr>
          <p:nvPr>
            <p:ph type="sldNum" sz="quarter" idx="12"/>
          </p:nvPr>
        </p:nvSpPr>
        <p:spPr/>
        <p:txBody>
          <a:bodyPr/>
          <a:lstStyle/>
          <a:p>
            <a:fld id="{A9F693E0-AB90-48DC-BA75-07B46F1AFCBE}" type="slidenum">
              <a:rPr lang="nl-NL" smtClean="0"/>
              <a:t>‹nr.›</a:t>
            </a:fld>
            <a:endParaRPr lang="nl-NL"/>
          </a:p>
        </p:txBody>
      </p:sp>
    </p:spTree>
    <p:extLst>
      <p:ext uri="{BB962C8B-B14F-4D97-AF65-F5344CB8AC3E}">
        <p14:creationId xmlns:p14="http://schemas.microsoft.com/office/powerpoint/2010/main" val="2720734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8F072-A832-4F00-B82E-E5F7A775468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C5F3D48-B13F-4CF1-A9C3-EAEEB5B6CB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409F8FC-EAAD-41C6-8081-FA80C1336C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88D5FB1-4741-42F3-ADA9-0C4A9592CB94}"/>
              </a:ext>
            </a:extLst>
          </p:cNvPr>
          <p:cNvSpPr>
            <a:spLocks noGrp="1"/>
          </p:cNvSpPr>
          <p:nvPr>
            <p:ph type="dt" sz="half" idx="10"/>
          </p:nvPr>
        </p:nvSpPr>
        <p:spPr/>
        <p:txBody>
          <a:bodyPr/>
          <a:lstStyle/>
          <a:p>
            <a:fld id="{8ECF5111-5443-4E8E-A9CA-F50AB09B42FF}" type="datetimeFigureOut">
              <a:rPr lang="nl-NL" smtClean="0"/>
              <a:t>2-2-2021</a:t>
            </a:fld>
            <a:endParaRPr lang="nl-NL"/>
          </a:p>
        </p:txBody>
      </p:sp>
      <p:sp>
        <p:nvSpPr>
          <p:cNvPr id="6" name="Tijdelijke aanduiding voor voettekst 5">
            <a:extLst>
              <a:ext uri="{FF2B5EF4-FFF2-40B4-BE49-F238E27FC236}">
                <a16:creationId xmlns:a16="http://schemas.microsoft.com/office/drawing/2014/main" id="{5945707B-A332-4BE3-BDE8-77BC0EE0FE3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D05643C-EC49-4CC6-92C0-F08447CC958D}"/>
              </a:ext>
            </a:extLst>
          </p:cNvPr>
          <p:cNvSpPr>
            <a:spLocks noGrp="1"/>
          </p:cNvSpPr>
          <p:nvPr>
            <p:ph type="sldNum" sz="quarter" idx="12"/>
          </p:nvPr>
        </p:nvSpPr>
        <p:spPr/>
        <p:txBody>
          <a:bodyPr/>
          <a:lstStyle/>
          <a:p>
            <a:fld id="{A9F693E0-AB90-48DC-BA75-07B46F1AFCBE}" type="slidenum">
              <a:rPr lang="nl-NL" smtClean="0"/>
              <a:t>‹nr.›</a:t>
            </a:fld>
            <a:endParaRPr lang="nl-NL"/>
          </a:p>
        </p:txBody>
      </p:sp>
    </p:spTree>
    <p:extLst>
      <p:ext uri="{BB962C8B-B14F-4D97-AF65-F5344CB8AC3E}">
        <p14:creationId xmlns:p14="http://schemas.microsoft.com/office/powerpoint/2010/main" val="3769251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DFAC448-BDAE-483B-8643-EF8E97A32C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014EB28-51E4-4341-B953-3E47DD1A08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B5B2B3E-B679-4BE8-B392-4CE9059C56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F5111-5443-4E8E-A9CA-F50AB09B42FF}" type="datetimeFigureOut">
              <a:rPr lang="nl-NL" smtClean="0"/>
              <a:t>2-2-2021</a:t>
            </a:fld>
            <a:endParaRPr lang="nl-NL"/>
          </a:p>
        </p:txBody>
      </p:sp>
      <p:sp>
        <p:nvSpPr>
          <p:cNvPr id="5" name="Tijdelijke aanduiding voor voettekst 4">
            <a:extLst>
              <a:ext uri="{FF2B5EF4-FFF2-40B4-BE49-F238E27FC236}">
                <a16:creationId xmlns:a16="http://schemas.microsoft.com/office/drawing/2014/main" id="{12ADB6A1-0442-484D-990E-B0311847AA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9F00713-319C-46EF-AA27-5D725ED0DF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F693E0-AB90-48DC-BA75-07B46F1AFCBE}" type="slidenum">
              <a:rPr lang="nl-NL" smtClean="0"/>
              <a:t>‹nr.›</a:t>
            </a:fld>
            <a:endParaRPr lang="nl-NL"/>
          </a:p>
        </p:txBody>
      </p:sp>
    </p:spTree>
    <p:extLst>
      <p:ext uri="{BB962C8B-B14F-4D97-AF65-F5344CB8AC3E}">
        <p14:creationId xmlns:p14="http://schemas.microsoft.com/office/powerpoint/2010/main" val="3486903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Zt9yqRmVPG8?feature=oembe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hbo1n.jouwweb.nl/manieren-van-verplaatsen" TargetMode="External"/><Relationship Id="rId2" Type="http://schemas.openxmlformats.org/officeDocument/2006/relationships/hyperlink" Target="https://zorgnu.avrotros.nl/hulp/hulpartikelen/item/hoe-moet-je-eerste-hulp-verlenen-na-een-aanslag/" TargetMode="External"/><Relationship Id="rId1" Type="http://schemas.openxmlformats.org/officeDocument/2006/relationships/slideLayout" Target="../slideLayouts/slideLayout2.xml"/><Relationship Id="rId5" Type="http://schemas.openxmlformats.org/officeDocument/2006/relationships/hyperlink" Target="https://ikehbo.nl/" TargetMode="External"/><Relationship Id="rId4" Type="http://schemas.openxmlformats.org/officeDocument/2006/relationships/hyperlink" Target="https://www.rodekruis.be/wat-kan-jij-doen/volg-een-opleiding/eerstehulptip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D0F31B9-94FD-41CE-8B15-3A320972311D}"/>
              </a:ext>
            </a:extLst>
          </p:cNvPr>
          <p:cNvPicPr>
            <a:picLocks noChangeAspect="1"/>
          </p:cNvPicPr>
          <p:nvPr/>
        </p:nvPicPr>
        <p:blipFill rotWithShape="1">
          <a:blip r:embed="rId2"/>
          <a:srcRect l="3751" t="9091" r="5340"/>
          <a:stretch/>
        </p:blipFill>
        <p:spPr>
          <a:xfrm>
            <a:off x="0" y="0"/>
            <a:ext cx="12191981" cy="6857990"/>
          </a:xfrm>
          <a:prstGeom prst="rect">
            <a:avLst/>
          </a:prstGeom>
        </p:spPr>
      </p:pic>
      <p:sp>
        <p:nvSpPr>
          <p:cNvPr id="3" name="Tekstvak 2">
            <a:extLst>
              <a:ext uri="{FF2B5EF4-FFF2-40B4-BE49-F238E27FC236}">
                <a16:creationId xmlns:a16="http://schemas.microsoft.com/office/drawing/2014/main" id="{75FD1FAD-D947-41DE-AB61-3619236B67B5}"/>
              </a:ext>
            </a:extLst>
          </p:cNvPr>
          <p:cNvSpPr txBox="1"/>
          <p:nvPr/>
        </p:nvSpPr>
        <p:spPr>
          <a:xfrm>
            <a:off x="0" y="5629274"/>
            <a:ext cx="12192000" cy="1228715"/>
          </a:xfrm>
          <a:prstGeom prst="rect">
            <a:avLst/>
          </a:prstGeom>
          <a:solidFill>
            <a:schemeClr val="bg1"/>
          </a:solidFill>
        </p:spPr>
        <p:txBody>
          <a:bodyPr vert="horz" lIns="91440" tIns="45720" rIns="91440" bIns="45720" rtlCol="0" anchor="b">
            <a:normAutofit fontScale="25000" lnSpcReduction="20000"/>
          </a:bodyPr>
          <a:lstStyle/>
          <a:p>
            <a:pPr>
              <a:lnSpc>
                <a:spcPct val="90000"/>
              </a:lnSpc>
              <a:spcBef>
                <a:spcPct val="0"/>
              </a:spcBef>
              <a:spcAft>
                <a:spcPts val="600"/>
              </a:spcAft>
            </a:pPr>
            <a:endParaRPr lang="en-US" sz="4000" dirty="0">
              <a:latin typeface="+mj-lt"/>
              <a:ea typeface="+mj-ea"/>
              <a:cs typeface="+mj-cs"/>
            </a:endParaRPr>
          </a:p>
          <a:p>
            <a:pPr>
              <a:lnSpc>
                <a:spcPct val="90000"/>
              </a:lnSpc>
              <a:spcBef>
                <a:spcPct val="0"/>
              </a:spcBef>
              <a:spcAft>
                <a:spcPts val="600"/>
              </a:spcAft>
            </a:pPr>
            <a:endParaRPr lang="en-US" sz="4000" dirty="0">
              <a:latin typeface="+mj-lt"/>
              <a:ea typeface="+mj-ea"/>
              <a:cs typeface="+mj-cs"/>
            </a:endParaRPr>
          </a:p>
          <a:p>
            <a:pPr algn="ctr">
              <a:lnSpc>
                <a:spcPct val="90000"/>
              </a:lnSpc>
              <a:spcBef>
                <a:spcPct val="0"/>
              </a:spcBef>
              <a:spcAft>
                <a:spcPts val="600"/>
              </a:spcAft>
            </a:pPr>
            <a:r>
              <a:rPr lang="en-US" sz="19200" b="1" dirty="0">
                <a:solidFill>
                  <a:srgbClr val="FF0000"/>
                </a:solidFill>
                <a:latin typeface="+mj-lt"/>
                <a:ea typeface="+mj-ea"/>
                <a:cs typeface="+mj-cs"/>
              </a:rPr>
              <a:t>NIBHV</a:t>
            </a:r>
          </a:p>
          <a:p>
            <a:pPr algn="r">
              <a:lnSpc>
                <a:spcPct val="90000"/>
              </a:lnSpc>
              <a:spcBef>
                <a:spcPct val="0"/>
              </a:spcBef>
              <a:spcAft>
                <a:spcPts val="600"/>
              </a:spcAft>
            </a:pPr>
            <a:endParaRPr lang="en-US" sz="10000" dirty="0">
              <a:latin typeface="+mj-lt"/>
              <a:ea typeface="+mj-ea"/>
              <a:cs typeface="+mj-cs"/>
            </a:endParaRPr>
          </a:p>
          <a:p>
            <a:pPr>
              <a:lnSpc>
                <a:spcPct val="90000"/>
              </a:lnSpc>
              <a:spcBef>
                <a:spcPct val="0"/>
              </a:spcBef>
              <a:spcAft>
                <a:spcPts val="600"/>
              </a:spcAft>
            </a:pPr>
            <a:r>
              <a:rPr lang="en-US" sz="17600" dirty="0">
                <a:solidFill>
                  <a:srgbClr val="FFC000"/>
                </a:solidFill>
                <a:latin typeface="+mj-lt"/>
                <a:ea typeface="+mj-ea"/>
                <a:cs typeface="+mj-cs"/>
              </a:rPr>
              <a:t>H8: </a:t>
            </a:r>
            <a:r>
              <a:rPr lang="en-US" sz="17600" dirty="0" err="1">
                <a:solidFill>
                  <a:srgbClr val="FFC000"/>
                </a:solidFill>
                <a:latin typeface="+mj-lt"/>
                <a:ea typeface="+mj-ea"/>
                <a:cs typeface="+mj-cs"/>
              </a:rPr>
              <a:t>Uitgangspunten</a:t>
            </a:r>
            <a:r>
              <a:rPr lang="en-US" sz="17600" dirty="0">
                <a:solidFill>
                  <a:srgbClr val="FFC000"/>
                </a:solidFill>
                <a:latin typeface="+mj-lt"/>
                <a:ea typeface="+mj-ea"/>
                <a:cs typeface="+mj-cs"/>
              </a:rPr>
              <a:t> </a:t>
            </a:r>
            <a:r>
              <a:rPr lang="en-US" sz="17600" dirty="0" err="1">
                <a:solidFill>
                  <a:srgbClr val="FFC000"/>
                </a:solidFill>
                <a:latin typeface="+mj-lt"/>
                <a:ea typeface="+mj-ea"/>
                <a:cs typeface="+mj-cs"/>
              </a:rPr>
              <a:t>bij</a:t>
            </a:r>
            <a:r>
              <a:rPr lang="en-US" sz="17600" dirty="0">
                <a:solidFill>
                  <a:srgbClr val="FFC000"/>
                </a:solidFill>
                <a:latin typeface="+mj-lt"/>
                <a:ea typeface="+mj-ea"/>
                <a:cs typeface="+mj-cs"/>
              </a:rPr>
              <a:t> het </a:t>
            </a:r>
            <a:r>
              <a:rPr lang="en-US" sz="17600" dirty="0" err="1">
                <a:solidFill>
                  <a:srgbClr val="FFC000"/>
                </a:solidFill>
                <a:latin typeface="+mj-lt"/>
                <a:ea typeface="+mj-ea"/>
                <a:cs typeface="+mj-cs"/>
              </a:rPr>
              <a:t>verlenen</a:t>
            </a:r>
            <a:r>
              <a:rPr lang="en-US" sz="17600" dirty="0">
                <a:solidFill>
                  <a:srgbClr val="FFC000"/>
                </a:solidFill>
                <a:latin typeface="+mj-lt"/>
                <a:ea typeface="+mj-ea"/>
                <a:cs typeface="+mj-cs"/>
              </a:rPr>
              <a:t> van </a:t>
            </a:r>
            <a:r>
              <a:rPr lang="en-US" sz="17600" dirty="0" err="1">
                <a:solidFill>
                  <a:srgbClr val="FFC000"/>
                </a:solidFill>
                <a:latin typeface="+mj-lt"/>
                <a:ea typeface="+mj-ea"/>
                <a:cs typeface="+mj-cs"/>
              </a:rPr>
              <a:t>eerste</a:t>
            </a:r>
            <a:r>
              <a:rPr lang="en-US" sz="17600" dirty="0">
                <a:solidFill>
                  <a:srgbClr val="FFC000"/>
                </a:solidFill>
                <a:latin typeface="+mj-lt"/>
                <a:ea typeface="+mj-ea"/>
                <a:cs typeface="+mj-cs"/>
              </a:rPr>
              <a:t> </a:t>
            </a:r>
            <a:r>
              <a:rPr lang="en-US" sz="17600" dirty="0" err="1">
                <a:solidFill>
                  <a:srgbClr val="FFC000"/>
                </a:solidFill>
                <a:latin typeface="+mj-lt"/>
                <a:ea typeface="+mj-ea"/>
                <a:cs typeface="+mj-cs"/>
              </a:rPr>
              <a:t>hulp</a:t>
            </a:r>
            <a:r>
              <a:rPr lang="en-US" sz="17600" dirty="0">
                <a:solidFill>
                  <a:srgbClr val="FFC000"/>
                </a:solidFill>
                <a:latin typeface="+mj-lt"/>
                <a:ea typeface="+mj-ea"/>
                <a:cs typeface="+mj-cs"/>
              </a:rPr>
              <a:t> </a:t>
            </a:r>
          </a:p>
          <a:p>
            <a:pPr>
              <a:lnSpc>
                <a:spcPct val="90000"/>
              </a:lnSpc>
              <a:spcBef>
                <a:spcPct val="0"/>
              </a:spcBef>
              <a:spcAft>
                <a:spcPts val="600"/>
              </a:spcAft>
            </a:pPr>
            <a:r>
              <a:rPr lang="en-US" sz="2000" u="sng" dirty="0">
                <a:solidFill>
                  <a:schemeClr val="accent2"/>
                </a:solidFill>
                <a:latin typeface="+mj-lt"/>
                <a:ea typeface="+mj-ea"/>
                <a:cs typeface="+mj-cs"/>
              </a:rPr>
              <a:t>2-2-2021</a:t>
            </a:r>
          </a:p>
          <a:p>
            <a:pPr>
              <a:lnSpc>
                <a:spcPct val="90000"/>
              </a:lnSpc>
              <a:spcBef>
                <a:spcPct val="0"/>
              </a:spcBef>
              <a:spcAft>
                <a:spcPts val="600"/>
              </a:spcAft>
            </a:pPr>
            <a:endParaRPr lang="en-US" sz="6600" dirty="0">
              <a:latin typeface="+mj-lt"/>
              <a:ea typeface="+mj-ea"/>
              <a:cs typeface="+mj-cs"/>
            </a:endParaRPr>
          </a:p>
        </p:txBody>
      </p:sp>
    </p:spTree>
    <p:extLst>
      <p:ext uri="{BB962C8B-B14F-4D97-AF65-F5344CB8AC3E}">
        <p14:creationId xmlns:p14="http://schemas.microsoft.com/office/powerpoint/2010/main" val="190582283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CFE3B8C-9B8D-4169-A4A6-23041BA490F8}"/>
              </a:ext>
            </a:extLst>
          </p:cNvPr>
          <p:cNvSpPr>
            <a:spLocks noGrp="1"/>
          </p:cNvSpPr>
          <p:nvPr>
            <p:ph type="title"/>
          </p:nvPr>
        </p:nvSpPr>
        <p:spPr>
          <a:xfrm>
            <a:off x="1371599" y="294538"/>
            <a:ext cx="9895951" cy="1033669"/>
          </a:xfrm>
        </p:spPr>
        <p:txBody>
          <a:bodyPr>
            <a:normAutofit/>
          </a:bodyPr>
          <a:lstStyle/>
          <a:p>
            <a:r>
              <a:rPr lang="nl-NL" sz="4000" dirty="0">
                <a:solidFill>
                  <a:srgbClr val="FFFFFF"/>
                </a:solidFill>
                <a:latin typeface="+mn-lt"/>
              </a:rPr>
              <a:t>3. Benaderen van het slachtoffer</a:t>
            </a:r>
          </a:p>
        </p:txBody>
      </p:sp>
      <p:sp>
        <p:nvSpPr>
          <p:cNvPr id="3" name="Tijdelijke aanduiding voor inhoud 2">
            <a:extLst>
              <a:ext uri="{FF2B5EF4-FFF2-40B4-BE49-F238E27FC236}">
                <a16:creationId xmlns:a16="http://schemas.microsoft.com/office/drawing/2014/main" id="{FB219D6F-077E-4E36-8634-F7F92AE0E12B}"/>
              </a:ext>
            </a:extLst>
          </p:cNvPr>
          <p:cNvSpPr>
            <a:spLocks noGrp="1"/>
          </p:cNvSpPr>
          <p:nvPr>
            <p:ph idx="1"/>
          </p:nvPr>
        </p:nvSpPr>
        <p:spPr>
          <a:xfrm>
            <a:off x="1371599" y="2318197"/>
            <a:ext cx="9724031" cy="3683358"/>
          </a:xfrm>
        </p:spPr>
        <p:txBody>
          <a:bodyPr anchor="ctr">
            <a:normAutofit/>
          </a:bodyPr>
          <a:lstStyle/>
          <a:p>
            <a:r>
              <a:rPr lang="nl-NL" sz="2400" dirty="0"/>
              <a:t>Beoordeel welke hulp het slachtoffer nodig heeft</a:t>
            </a:r>
          </a:p>
          <a:p>
            <a:r>
              <a:rPr lang="nl-NL" sz="2400" dirty="0"/>
              <a:t>Verleen eerst hulp op de plaats waar het slachtoffer ligt (veilig)</a:t>
            </a:r>
          </a:p>
          <a:p>
            <a:r>
              <a:rPr lang="nl-NL" sz="2400" dirty="0">
                <a:solidFill>
                  <a:srgbClr val="FF0000"/>
                </a:solidFill>
              </a:rPr>
              <a:t>Voorkom extra </a:t>
            </a:r>
            <a:r>
              <a:rPr lang="nl-NL" sz="2400" dirty="0" err="1">
                <a:solidFill>
                  <a:srgbClr val="FF0000"/>
                </a:solidFill>
              </a:rPr>
              <a:t>letseI</a:t>
            </a:r>
            <a:r>
              <a:rPr lang="nl-NL" sz="2400" dirty="0">
                <a:solidFill>
                  <a:srgbClr val="FF0000"/>
                </a:solidFill>
              </a:rPr>
              <a:t> ! sommige letsels zoals wervelletsel, botbreuken en inwendige letsels kunnen door onnodige verplaatsing verergeren.</a:t>
            </a:r>
          </a:p>
          <a:p>
            <a:endParaRPr lang="nl-NL" sz="2400" dirty="0">
              <a:solidFill>
                <a:srgbClr val="FF0000"/>
              </a:solidFill>
            </a:endParaRPr>
          </a:p>
          <a:p>
            <a:endParaRPr lang="nl-NL" sz="2400" dirty="0">
              <a:solidFill>
                <a:srgbClr val="FF0000"/>
              </a:solidFill>
            </a:endParaRPr>
          </a:p>
        </p:txBody>
      </p:sp>
    </p:spTree>
    <p:extLst>
      <p:ext uri="{BB962C8B-B14F-4D97-AF65-F5344CB8AC3E}">
        <p14:creationId xmlns:p14="http://schemas.microsoft.com/office/powerpoint/2010/main" val="2819526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CFE3B8C-9B8D-4169-A4A6-23041BA490F8}"/>
              </a:ext>
            </a:extLst>
          </p:cNvPr>
          <p:cNvSpPr>
            <a:spLocks noGrp="1"/>
          </p:cNvSpPr>
          <p:nvPr>
            <p:ph type="title"/>
          </p:nvPr>
        </p:nvSpPr>
        <p:spPr>
          <a:xfrm>
            <a:off x="1371599" y="294538"/>
            <a:ext cx="9895951" cy="1033669"/>
          </a:xfrm>
        </p:spPr>
        <p:txBody>
          <a:bodyPr>
            <a:normAutofit/>
          </a:bodyPr>
          <a:lstStyle/>
          <a:p>
            <a:r>
              <a:rPr lang="nl-NL" sz="4000" dirty="0">
                <a:solidFill>
                  <a:srgbClr val="FFFFFF"/>
                </a:solidFill>
                <a:latin typeface="+mn-lt"/>
              </a:rPr>
              <a:t>3. Benaderen van het slachtoffer</a:t>
            </a:r>
          </a:p>
        </p:txBody>
      </p:sp>
      <p:sp>
        <p:nvSpPr>
          <p:cNvPr id="3" name="Tijdelijke aanduiding voor inhoud 2">
            <a:extLst>
              <a:ext uri="{FF2B5EF4-FFF2-40B4-BE49-F238E27FC236}">
                <a16:creationId xmlns:a16="http://schemas.microsoft.com/office/drawing/2014/main" id="{FB219D6F-077E-4E36-8634-F7F92AE0E12B}"/>
              </a:ext>
            </a:extLst>
          </p:cNvPr>
          <p:cNvSpPr>
            <a:spLocks noGrp="1"/>
          </p:cNvSpPr>
          <p:nvPr>
            <p:ph idx="1"/>
          </p:nvPr>
        </p:nvSpPr>
        <p:spPr>
          <a:xfrm>
            <a:off x="914400" y="1622745"/>
            <a:ext cx="10601325" cy="5130480"/>
          </a:xfrm>
        </p:spPr>
        <p:txBody>
          <a:bodyPr anchor="ctr">
            <a:normAutofit/>
          </a:bodyPr>
          <a:lstStyle/>
          <a:p>
            <a:pPr marL="0" indent="0">
              <a:buNone/>
            </a:pPr>
            <a:r>
              <a:rPr lang="nl-NL" sz="2400" dirty="0"/>
              <a:t>Geef beschutting op de plek waar je het slachtoffer gevonden hebt</a:t>
            </a:r>
          </a:p>
          <a:p>
            <a:pPr marL="0" indent="0">
              <a:buNone/>
            </a:pPr>
            <a:r>
              <a:rPr lang="nl-NL" sz="2400" dirty="0"/>
              <a:t>Verplaats het slachtoffer zo nodig over een korte afstand naar beschutte plaats</a:t>
            </a:r>
          </a:p>
          <a:p>
            <a:pPr marL="0" indent="0">
              <a:buNone/>
            </a:pPr>
            <a:endParaRPr lang="nl-NL" sz="2400" dirty="0"/>
          </a:p>
          <a:p>
            <a:r>
              <a:rPr lang="nl-NL" sz="2400" dirty="0">
                <a:solidFill>
                  <a:srgbClr val="FF0000"/>
                </a:solidFill>
              </a:rPr>
              <a:t>Zorg dat het slachtoffer niet onderkoeld raakt</a:t>
            </a:r>
          </a:p>
          <a:p>
            <a:pPr lvl="1"/>
            <a:r>
              <a:rPr lang="nl-NL" sz="2000" dirty="0">
                <a:solidFill>
                  <a:srgbClr val="FF0000"/>
                </a:solidFill>
              </a:rPr>
              <a:t>Isolatiedeken / scherm slachtoffer af tegen wind</a:t>
            </a:r>
          </a:p>
          <a:p>
            <a:pPr lvl="1"/>
            <a:endParaRPr lang="nl-NL" sz="2000" dirty="0">
              <a:solidFill>
                <a:srgbClr val="FF0000"/>
              </a:solidFill>
            </a:endParaRPr>
          </a:p>
          <a:p>
            <a:r>
              <a:rPr lang="nl-NL" sz="2400" dirty="0">
                <a:solidFill>
                  <a:srgbClr val="FF0000"/>
                </a:solidFill>
              </a:rPr>
              <a:t>Zorg dat het slachtoffer niet oververhit raakt</a:t>
            </a:r>
          </a:p>
          <a:p>
            <a:pPr lvl="1"/>
            <a:r>
              <a:rPr lang="nl-NL" sz="2000" dirty="0">
                <a:solidFill>
                  <a:srgbClr val="FF0000"/>
                </a:solidFill>
              </a:rPr>
              <a:t>Schaduw of koele omgeving</a:t>
            </a:r>
          </a:p>
          <a:p>
            <a:endParaRPr lang="nl-NL" sz="2400" dirty="0">
              <a:solidFill>
                <a:srgbClr val="FF0000"/>
              </a:solidFill>
            </a:endParaRPr>
          </a:p>
          <a:p>
            <a:pPr marL="0" indent="0">
              <a:buNone/>
            </a:pPr>
            <a:r>
              <a:rPr lang="nl-NL" sz="2400" dirty="0"/>
              <a:t>Afbeelding: isolatiedeken  </a:t>
            </a:r>
            <a:r>
              <a:rPr lang="nl-NL" sz="2400" i="1" dirty="0"/>
              <a:t>(‘goud is koud’)</a:t>
            </a:r>
          </a:p>
        </p:txBody>
      </p:sp>
      <p:pic>
        <p:nvPicPr>
          <p:cNvPr id="4" name="Afbeelding 3">
            <a:extLst>
              <a:ext uri="{FF2B5EF4-FFF2-40B4-BE49-F238E27FC236}">
                <a16:creationId xmlns:a16="http://schemas.microsoft.com/office/drawing/2014/main" id="{6B3059B6-0D42-4DCF-A048-7D1429ED2018}"/>
              </a:ext>
            </a:extLst>
          </p:cNvPr>
          <p:cNvPicPr>
            <a:picLocks noChangeAspect="1"/>
          </p:cNvPicPr>
          <p:nvPr/>
        </p:nvPicPr>
        <p:blipFill>
          <a:blip r:embed="rId2"/>
          <a:stretch>
            <a:fillRect/>
          </a:stretch>
        </p:blipFill>
        <p:spPr>
          <a:xfrm>
            <a:off x="7731760" y="3417552"/>
            <a:ext cx="3423920" cy="3145910"/>
          </a:xfrm>
          <a:prstGeom prst="rect">
            <a:avLst/>
          </a:prstGeom>
        </p:spPr>
      </p:pic>
    </p:spTree>
    <p:extLst>
      <p:ext uri="{BB962C8B-B14F-4D97-AF65-F5344CB8AC3E}">
        <p14:creationId xmlns:p14="http://schemas.microsoft.com/office/powerpoint/2010/main" val="2943845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CFE3B8C-9B8D-4169-A4A6-23041BA490F8}"/>
              </a:ext>
            </a:extLst>
          </p:cNvPr>
          <p:cNvSpPr>
            <a:spLocks noGrp="1"/>
          </p:cNvSpPr>
          <p:nvPr>
            <p:ph type="title"/>
          </p:nvPr>
        </p:nvSpPr>
        <p:spPr>
          <a:xfrm>
            <a:off x="1371599" y="294538"/>
            <a:ext cx="9895951" cy="1033669"/>
          </a:xfrm>
        </p:spPr>
        <p:txBody>
          <a:bodyPr>
            <a:normAutofit/>
          </a:bodyPr>
          <a:lstStyle/>
          <a:p>
            <a:r>
              <a:rPr lang="nl-NL" sz="4000" dirty="0">
                <a:solidFill>
                  <a:srgbClr val="FFFFFF"/>
                </a:solidFill>
                <a:latin typeface="+mn-lt"/>
              </a:rPr>
              <a:t>4. Inschakelen van professionele hulpverleners</a:t>
            </a:r>
          </a:p>
        </p:txBody>
      </p:sp>
      <p:sp>
        <p:nvSpPr>
          <p:cNvPr id="3" name="Tijdelijke aanduiding voor inhoud 2">
            <a:extLst>
              <a:ext uri="{FF2B5EF4-FFF2-40B4-BE49-F238E27FC236}">
                <a16:creationId xmlns:a16="http://schemas.microsoft.com/office/drawing/2014/main" id="{FB219D6F-077E-4E36-8634-F7F92AE0E12B}"/>
              </a:ext>
            </a:extLst>
          </p:cNvPr>
          <p:cNvSpPr>
            <a:spLocks noGrp="1"/>
          </p:cNvSpPr>
          <p:nvPr>
            <p:ph idx="1"/>
          </p:nvPr>
        </p:nvSpPr>
        <p:spPr>
          <a:xfrm>
            <a:off x="1371599" y="2318197"/>
            <a:ext cx="9724031" cy="3683358"/>
          </a:xfrm>
        </p:spPr>
        <p:txBody>
          <a:bodyPr anchor="ctr">
            <a:normAutofit lnSpcReduction="10000"/>
          </a:bodyPr>
          <a:lstStyle/>
          <a:p>
            <a:pPr marL="0" indent="0">
              <a:buNone/>
            </a:pPr>
            <a:r>
              <a:rPr lang="nl-NL" sz="2400" dirty="0">
                <a:solidFill>
                  <a:srgbClr val="FF0000"/>
                </a:solidFill>
              </a:rPr>
              <a:t>Bel 1-1-2 bij</a:t>
            </a:r>
          </a:p>
          <a:p>
            <a:r>
              <a:rPr lang="nl-NL" sz="2400" dirty="0"/>
              <a:t>Levensbedreigende situaties en ernstige ongevallen</a:t>
            </a:r>
          </a:p>
          <a:p>
            <a:r>
              <a:rPr lang="nl-NL" sz="2400" dirty="0"/>
              <a:t>Laat iemand anders bellen, dan kan je zelf hulp verlenen</a:t>
            </a:r>
          </a:p>
          <a:p>
            <a:r>
              <a:rPr lang="nl-NL" sz="2400" dirty="0"/>
              <a:t>Gebruik luidsprekersfunctie</a:t>
            </a:r>
          </a:p>
          <a:p>
            <a:r>
              <a:rPr lang="nl-NL" sz="2400" dirty="0"/>
              <a:t>Centralist kan instructies geven, houd rechtstreeks contact met de centralist</a:t>
            </a:r>
          </a:p>
          <a:p>
            <a:endParaRPr lang="nl-NL" sz="2400" dirty="0"/>
          </a:p>
          <a:p>
            <a:pPr marL="0" indent="0">
              <a:buNone/>
            </a:pPr>
            <a:r>
              <a:rPr lang="nl-NL" sz="2400" dirty="0">
                <a:solidFill>
                  <a:srgbClr val="FF0000"/>
                </a:solidFill>
              </a:rPr>
              <a:t>Bel in andere gevallen eerst de huisarts of huisartsenpost. Raadpleeg bij twijfel altijd een arts.</a:t>
            </a:r>
          </a:p>
          <a:p>
            <a:pPr marL="0" indent="0">
              <a:buNone/>
            </a:pPr>
            <a:endParaRPr lang="nl-NL" sz="2000" dirty="0"/>
          </a:p>
        </p:txBody>
      </p:sp>
    </p:spTree>
    <p:extLst>
      <p:ext uri="{BB962C8B-B14F-4D97-AF65-F5344CB8AC3E}">
        <p14:creationId xmlns:p14="http://schemas.microsoft.com/office/powerpoint/2010/main" val="2175740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CFE3B8C-9B8D-4169-A4A6-23041BA490F8}"/>
              </a:ext>
            </a:extLst>
          </p:cNvPr>
          <p:cNvSpPr>
            <a:spLocks noGrp="1"/>
          </p:cNvSpPr>
          <p:nvPr>
            <p:ph type="title"/>
          </p:nvPr>
        </p:nvSpPr>
        <p:spPr>
          <a:xfrm>
            <a:off x="1371599" y="294538"/>
            <a:ext cx="9895951" cy="1033669"/>
          </a:xfrm>
        </p:spPr>
        <p:txBody>
          <a:bodyPr>
            <a:normAutofit/>
          </a:bodyPr>
          <a:lstStyle/>
          <a:p>
            <a:r>
              <a:rPr lang="nl-NL" sz="4000" dirty="0">
                <a:solidFill>
                  <a:srgbClr val="FFFFFF"/>
                </a:solidFill>
                <a:latin typeface="+mn-lt"/>
              </a:rPr>
              <a:t>4. Inschakelen van professionele hulpverleners</a:t>
            </a:r>
          </a:p>
        </p:txBody>
      </p:sp>
      <p:sp>
        <p:nvSpPr>
          <p:cNvPr id="3" name="Tijdelijke aanduiding voor inhoud 2">
            <a:extLst>
              <a:ext uri="{FF2B5EF4-FFF2-40B4-BE49-F238E27FC236}">
                <a16:creationId xmlns:a16="http://schemas.microsoft.com/office/drawing/2014/main" id="{FB219D6F-077E-4E36-8634-F7F92AE0E12B}"/>
              </a:ext>
            </a:extLst>
          </p:cNvPr>
          <p:cNvSpPr>
            <a:spLocks noGrp="1"/>
          </p:cNvSpPr>
          <p:nvPr>
            <p:ph idx="1"/>
          </p:nvPr>
        </p:nvSpPr>
        <p:spPr>
          <a:xfrm>
            <a:off x="1371599" y="1590741"/>
            <a:ext cx="9724032" cy="3327396"/>
          </a:xfrm>
        </p:spPr>
        <p:txBody>
          <a:bodyPr anchor="ctr">
            <a:normAutofit/>
          </a:bodyPr>
          <a:lstStyle/>
          <a:p>
            <a:pPr marL="0" indent="0">
              <a:buNone/>
            </a:pPr>
            <a:r>
              <a:rPr lang="nl-NL" sz="2400" b="1" dirty="0"/>
              <a:t>Melding doen:</a:t>
            </a:r>
            <a:endParaRPr lang="nl-NL" sz="2400" dirty="0"/>
          </a:p>
          <a:p>
            <a:r>
              <a:rPr lang="nl-NL" sz="2400" dirty="0"/>
              <a:t>Je naam en telefoonnummer</a:t>
            </a:r>
          </a:p>
          <a:p>
            <a:r>
              <a:rPr lang="nl-NL" sz="2400" dirty="0"/>
              <a:t>De plaats van het incident, waar moet de hulp naar toe komen?</a:t>
            </a:r>
          </a:p>
          <a:p>
            <a:r>
              <a:rPr lang="nl-NL" sz="2400" dirty="0"/>
              <a:t>Beantwoord de vragen van de centralist zo specifiek mogelijk </a:t>
            </a:r>
          </a:p>
          <a:p>
            <a:pPr marL="0" indent="0">
              <a:buNone/>
            </a:pPr>
            <a:r>
              <a:rPr lang="nl-NL" sz="2400" dirty="0"/>
              <a:t>    (wie, wat, waar)</a:t>
            </a:r>
          </a:p>
          <a:p>
            <a:r>
              <a:rPr lang="nl-NL" sz="2400" dirty="0"/>
              <a:t>Volg de aanwijzingen van de centralist op</a:t>
            </a:r>
          </a:p>
        </p:txBody>
      </p:sp>
      <p:pic>
        <p:nvPicPr>
          <p:cNvPr id="4" name="Afbeelding 3">
            <a:extLst>
              <a:ext uri="{FF2B5EF4-FFF2-40B4-BE49-F238E27FC236}">
                <a16:creationId xmlns:a16="http://schemas.microsoft.com/office/drawing/2014/main" id="{9EC2EE30-385E-499D-B5FA-07C6EFA9037E}"/>
              </a:ext>
            </a:extLst>
          </p:cNvPr>
          <p:cNvPicPr>
            <a:picLocks noChangeAspect="1"/>
          </p:cNvPicPr>
          <p:nvPr/>
        </p:nvPicPr>
        <p:blipFill>
          <a:blip r:embed="rId2"/>
          <a:stretch>
            <a:fillRect/>
          </a:stretch>
        </p:blipFill>
        <p:spPr>
          <a:xfrm>
            <a:off x="7140466" y="4133032"/>
            <a:ext cx="4594334" cy="2268453"/>
          </a:xfrm>
          <a:prstGeom prst="rect">
            <a:avLst/>
          </a:prstGeom>
        </p:spPr>
      </p:pic>
    </p:spTree>
    <p:extLst>
      <p:ext uri="{BB962C8B-B14F-4D97-AF65-F5344CB8AC3E}">
        <p14:creationId xmlns:p14="http://schemas.microsoft.com/office/powerpoint/2010/main" val="763138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83C5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27945E4-274E-40A5-AD35-F22962124C85}"/>
              </a:ext>
            </a:extLst>
          </p:cNvPr>
          <p:cNvSpPr>
            <a:spLocks noGrp="1"/>
          </p:cNvSpPr>
          <p:nvPr>
            <p:ph type="title"/>
          </p:nvPr>
        </p:nvSpPr>
        <p:spPr>
          <a:xfrm>
            <a:off x="524256" y="491260"/>
            <a:ext cx="6594189" cy="1625210"/>
          </a:xfrm>
        </p:spPr>
        <p:txBody>
          <a:bodyPr>
            <a:normAutofit/>
          </a:bodyPr>
          <a:lstStyle/>
          <a:p>
            <a:r>
              <a:rPr lang="nl-NL" sz="4000" dirty="0">
                <a:solidFill>
                  <a:srgbClr val="FFFFFF"/>
                </a:solidFill>
                <a:latin typeface="+mn-lt"/>
              </a:rPr>
              <a:t>Aanvullende informatie meldkamer</a:t>
            </a:r>
          </a:p>
        </p:txBody>
      </p:sp>
      <p:pic>
        <p:nvPicPr>
          <p:cNvPr id="4" name="Afbeelding 3">
            <a:extLst>
              <a:ext uri="{FF2B5EF4-FFF2-40B4-BE49-F238E27FC236}">
                <a16:creationId xmlns:a16="http://schemas.microsoft.com/office/drawing/2014/main" id="{CED032FA-E00E-438D-B147-70C697A2714B}"/>
              </a:ext>
            </a:extLst>
          </p:cNvPr>
          <p:cNvPicPr>
            <a:picLocks noChangeAspect="1"/>
          </p:cNvPicPr>
          <p:nvPr/>
        </p:nvPicPr>
        <p:blipFill rotWithShape="1">
          <a:blip r:embed="rId2"/>
          <a:srcRect l="1635" r="1491" b="-1"/>
          <a:stretch/>
        </p:blipFill>
        <p:spPr>
          <a:xfrm>
            <a:off x="327547" y="2454903"/>
            <a:ext cx="7058306" cy="4080254"/>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1B847E7D-CE41-4395-AEF2-A6248E99B1DD}"/>
              </a:ext>
            </a:extLst>
          </p:cNvPr>
          <p:cNvSpPr>
            <a:spLocks noGrp="1"/>
          </p:cNvSpPr>
          <p:nvPr>
            <p:ph idx="1"/>
          </p:nvPr>
        </p:nvSpPr>
        <p:spPr>
          <a:xfrm>
            <a:off x="8029319" y="917725"/>
            <a:ext cx="3424739" cy="4852362"/>
          </a:xfrm>
        </p:spPr>
        <p:txBody>
          <a:bodyPr anchor="ctr">
            <a:normAutofit fontScale="92500" lnSpcReduction="10000"/>
          </a:bodyPr>
          <a:lstStyle/>
          <a:p>
            <a:endParaRPr lang="nl-NL" sz="1400" dirty="0">
              <a:solidFill>
                <a:srgbClr val="FFFFFF"/>
              </a:solidFill>
            </a:endParaRPr>
          </a:p>
          <a:p>
            <a:r>
              <a:rPr lang="nl-NL" sz="2400" dirty="0">
                <a:solidFill>
                  <a:srgbClr val="FFFFFF"/>
                </a:solidFill>
              </a:rPr>
              <a:t>Wat er is gebeurd</a:t>
            </a:r>
          </a:p>
          <a:p>
            <a:r>
              <a:rPr lang="nl-NL" sz="2400" dirty="0">
                <a:solidFill>
                  <a:srgbClr val="FFFFFF"/>
                </a:solidFill>
              </a:rPr>
              <a:t>Het aantal slachtoffers</a:t>
            </a:r>
          </a:p>
          <a:p>
            <a:r>
              <a:rPr lang="nl-NL" sz="2400" dirty="0">
                <a:solidFill>
                  <a:srgbClr val="FFFFFF"/>
                </a:solidFill>
              </a:rPr>
              <a:t>Bij kinderen de geschatte leeftijd</a:t>
            </a:r>
          </a:p>
          <a:p>
            <a:r>
              <a:rPr lang="nl-NL" sz="2400" dirty="0">
                <a:solidFill>
                  <a:srgbClr val="FFFFFF"/>
                </a:solidFill>
              </a:rPr>
              <a:t>De aard van letsels</a:t>
            </a:r>
          </a:p>
          <a:p>
            <a:r>
              <a:rPr lang="nl-NL" sz="2400" dirty="0">
                <a:solidFill>
                  <a:srgbClr val="FFFFFF"/>
                </a:solidFill>
              </a:rPr>
              <a:t>Conditie van slachtoffer en veranderingen tijdens hulpverlening</a:t>
            </a:r>
          </a:p>
          <a:p>
            <a:r>
              <a:rPr lang="nl-NL" sz="2400" dirty="0">
                <a:solidFill>
                  <a:srgbClr val="FFFFFF"/>
                </a:solidFill>
              </a:rPr>
              <a:t>Welke hulpverlening je al gegeven hebt</a:t>
            </a:r>
          </a:p>
          <a:p>
            <a:r>
              <a:rPr lang="nl-NL" sz="2400" dirty="0">
                <a:solidFill>
                  <a:srgbClr val="FFFFFF"/>
                </a:solidFill>
              </a:rPr>
              <a:t>De omstandigheden (verkeerssituatie, beknellingen enz.)</a:t>
            </a:r>
          </a:p>
        </p:txBody>
      </p:sp>
    </p:spTree>
    <p:extLst>
      <p:ext uri="{BB962C8B-B14F-4D97-AF65-F5344CB8AC3E}">
        <p14:creationId xmlns:p14="http://schemas.microsoft.com/office/powerpoint/2010/main" val="3939427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25554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CFE3B8C-9B8D-4169-A4A6-23041BA490F8}"/>
              </a:ext>
            </a:extLst>
          </p:cNvPr>
          <p:cNvSpPr>
            <a:spLocks noGrp="1"/>
          </p:cNvSpPr>
          <p:nvPr>
            <p:ph type="title"/>
          </p:nvPr>
        </p:nvSpPr>
        <p:spPr>
          <a:xfrm>
            <a:off x="524256" y="491260"/>
            <a:ext cx="6594189" cy="1625210"/>
          </a:xfrm>
        </p:spPr>
        <p:txBody>
          <a:bodyPr>
            <a:normAutofit/>
          </a:bodyPr>
          <a:lstStyle/>
          <a:p>
            <a:r>
              <a:rPr lang="nl-NL" sz="4000" dirty="0">
                <a:solidFill>
                  <a:srgbClr val="FFFFFF"/>
                </a:solidFill>
                <a:latin typeface="+mn-lt"/>
              </a:rPr>
              <a:t>Opvang professionele hulpverleners</a:t>
            </a:r>
          </a:p>
        </p:txBody>
      </p:sp>
      <p:pic>
        <p:nvPicPr>
          <p:cNvPr id="5" name="Afbeelding 4">
            <a:extLst>
              <a:ext uri="{FF2B5EF4-FFF2-40B4-BE49-F238E27FC236}">
                <a16:creationId xmlns:a16="http://schemas.microsoft.com/office/drawing/2014/main" id="{896BF4E7-4D67-4C26-97F5-E57289A94505}"/>
              </a:ext>
            </a:extLst>
          </p:cNvPr>
          <p:cNvPicPr>
            <a:picLocks noChangeAspect="1"/>
          </p:cNvPicPr>
          <p:nvPr/>
        </p:nvPicPr>
        <p:blipFill rotWithShape="1">
          <a:blip r:embed="rId2"/>
          <a:srcRect r="3126" b="-1"/>
          <a:stretch/>
        </p:blipFill>
        <p:spPr>
          <a:xfrm>
            <a:off x="327547" y="2454903"/>
            <a:ext cx="7058306" cy="4080254"/>
          </a:xfrm>
          <a:prstGeom prst="rect">
            <a:avLst/>
          </a:prstGeom>
        </p:spPr>
      </p:pic>
      <p:sp>
        <p:nvSpPr>
          <p:cNvPr id="23" name="Rectangle 2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FB219D6F-077E-4E36-8634-F7F92AE0E12B}"/>
              </a:ext>
            </a:extLst>
          </p:cNvPr>
          <p:cNvSpPr>
            <a:spLocks noGrp="1"/>
          </p:cNvSpPr>
          <p:nvPr>
            <p:ph idx="1"/>
          </p:nvPr>
        </p:nvSpPr>
        <p:spPr>
          <a:xfrm>
            <a:off x="8029319" y="917725"/>
            <a:ext cx="3835134" cy="4852362"/>
          </a:xfrm>
        </p:spPr>
        <p:txBody>
          <a:bodyPr anchor="ctr">
            <a:normAutofit/>
          </a:bodyPr>
          <a:lstStyle/>
          <a:p>
            <a:pPr marL="0" indent="0">
              <a:buNone/>
            </a:pPr>
            <a:r>
              <a:rPr lang="nl-NL" sz="2400" dirty="0">
                <a:solidFill>
                  <a:srgbClr val="FFFFFF"/>
                </a:solidFill>
              </a:rPr>
              <a:t>Zorg voor vrije toegangswegen</a:t>
            </a:r>
          </a:p>
          <a:p>
            <a:pPr marL="0" indent="0">
              <a:buNone/>
            </a:pPr>
            <a:endParaRPr lang="nl-NL" sz="2400" dirty="0">
              <a:solidFill>
                <a:srgbClr val="FFFFFF"/>
              </a:solidFill>
            </a:endParaRPr>
          </a:p>
          <a:p>
            <a:pPr marL="0" indent="0">
              <a:buNone/>
            </a:pPr>
            <a:r>
              <a:rPr lang="nl-NL" sz="2400" dirty="0">
                <a:solidFill>
                  <a:srgbClr val="FFFFFF"/>
                </a:solidFill>
              </a:rPr>
              <a:t>Vrij van obstakels, huisdieren, gebruik zaklamp, autolichten</a:t>
            </a:r>
          </a:p>
          <a:p>
            <a:pPr marL="0" indent="0">
              <a:buNone/>
            </a:pPr>
            <a:endParaRPr lang="nl-NL" sz="2400" dirty="0">
              <a:solidFill>
                <a:srgbClr val="FFFFFF"/>
              </a:solidFill>
            </a:endParaRPr>
          </a:p>
          <a:p>
            <a:pPr marL="0" indent="0">
              <a:buNone/>
            </a:pPr>
            <a:r>
              <a:rPr lang="nl-NL" sz="2400" dirty="0">
                <a:solidFill>
                  <a:srgbClr val="FFFFFF"/>
                </a:solidFill>
              </a:rPr>
              <a:t>Noem herkenningspunten, wegbewijzering, museum, tankstation</a:t>
            </a:r>
          </a:p>
        </p:txBody>
      </p:sp>
    </p:spTree>
    <p:extLst>
      <p:ext uri="{BB962C8B-B14F-4D97-AF65-F5344CB8AC3E}">
        <p14:creationId xmlns:p14="http://schemas.microsoft.com/office/powerpoint/2010/main" val="3911490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CFE3B8C-9B8D-4169-A4A6-23041BA490F8}"/>
              </a:ext>
            </a:extLst>
          </p:cNvPr>
          <p:cNvSpPr>
            <a:spLocks noGrp="1"/>
          </p:cNvSpPr>
          <p:nvPr>
            <p:ph type="title"/>
          </p:nvPr>
        </p:nvSpPr>
        <p:spPr>
          <a:xfrm>
            <a:off x="1371599" y="294538"/>
            <a:ext cx="9895951" cy="1033669"/>
          </a:xfrm>
        </p:spPr>
        <p:txBody>
          <a:bodyPr>
            <a:normAutofit/>
          </a:bodyPr>
          <a:lstStyle/>
          <a:p>
            <a:r>
              <a:rPr lang="nl-NL" sz="4000" dirty="0">
                <a:solidFill>
                  <a:srgbClr val="FFFFFF"/>
                </a:solidFill>
                <a:latin typeface="+mn-lt"/>
              </a:rPr>
              <a:t>5. Geruststellen van een slachtoffer</a:t>
            </a:r>
          </a:p>
        </p:txBody>
      </p:sp>
      <p:sp>
        <p:nvSpPr>
          <p:cNvPr id="3" name="Tijdelijke aanduiding voor inhoud 2">
            <a:extLst>
              <a:ext uri="{FF2B5EF4-FFF2-40B4-BE49-F238E27FC236}">
                <a16:creationId xmlns:a16="http://schemas.microsoft.com/office/drawing/2014/main" id="{FB219D6F-077E-4E36-8634-F7F92AE0E12B}"/>
              </a:ext>
            </a:extLst>
          </p:cNvPr>
          <p:cNvSpPr>
            <a:spLocks noGrp="1"/>
          </p:cNvSpPr>
          <p:nvPr>
            <p:ph idx="1"/>
          </p:nvPr>
        </p:nvSpPr>
        <p:spPr>
          <a:xfrm>
            <a:off x="1371599" y="2318197"/>
            <a:ext cx="9724031" cy="3683358"/>
          </a:xfrm>
        </p:spPr>
        <p:txBody>
          <a:bodyPr anchor="ctr">
            <a:normAutofit/>
          </a:bodyPr>
          <a:lstStyle/>
          <a:p>
            <a:r>
              <a:rPr lang="nl-NL" sz="2400" dirty="0"/>
              <a:t>Vertel dat je BHV-er bent</a:t>
            </a:r>
          </a:p>
          <a:p>
            <a:r>
              <a:rPr lang="nl-NL" sz="2400" dirty="0"/>
              <a:t>Leg uit wat je gaat doen en waarom</a:t>
            </a:r>
          </a:p>
          <a:p>
            <a:r>
              <a:rPr lang="nl-NL" sz="2400" dirty="0"/>
              <a:t>Neem verhaal van het slachtoffer serieus</a:t>
            </a:r>
          </a:p>
          <a:p>
            <a:r>
              <a:rPr lang="nl-NL" sz="2400" dirty="0"/>
              <a:t>Ga in op eventuele zorgen over andere slachtoffers en/of schade</a:t>
            </a:r>
          </a:p>
          <a:p>
            <a:r>
              <a:rPr lang="nl-NL" sz="2400" dirty="0"/>
              <a:t>Weer rustig en zorgzaam</a:t>
            </a:r>
          </a:p>
          <a:p>
            <a:r>
              <a:rPr lang="nl-NL" sz="2400" dirty="0"/>
              <a:t>Blijf altijd vriendelijk en respectvol</a:t>
            </a:r>
          </a:p>
          <a:p>
            <a:r>
              <a:rPr lang="nl-NL" sz="2400" dirty="0"/>
              <a:t>Doe geen uitspraken over letsels en vooruitzichten</a:t>
            </a:r>
          </a:p>
        </p:txBody>
      </p:sp>
    </p:spTree>
    <p:extLst>
      <p:ext uri="{BB962C8B-B14F-4D97-AF65-F5344CB8AC3E}">
        <p14:creationId xmlns:p14="http://schemas.microsoft.com/office/powerpoint/2010/main" val="191680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CFE3B8C-9B8D-4169-A4A6-23041BA490F8}"/>
              </a:ext>
            </a:extLst>
          </p:cNvPr>
          <p:cNvSpPr>
            <a:spLocks noGrp="1"/>
          </p:cNvSpPr>
          <p:nvPr>
            <p:ph type="title"/>
          </p:nvPr>
        </p:nvSpPr>
        <p:spPr>
          <a:xfrm>
            <a:off x="1371599" y="294538"/>
            <a:ext cx="9895951" cy="1033669"/>
          </a:xfrm>
        </p:spPr>
        <p:txBody>
          <a:bodyPr>
            <a:normAutofit fontScale="90000"/>
          </a:bodyPr>
          <a:lstStyle/>
          <a:p>
            <a:r>
              <a:rPr lang="nl-NL" sz="4000" dirty="0">
                <a:solidFill>
                  <a:srgbClr val="FFFFFF"/>
                </a:solidFill>
                <a:latin typeface="+mn-lt"/>
              </a:rPr>
              <a:t>6. Verplaatsen van een slachtoffer: Rautekgreep</a:t>
            </a:r>
          </a:p>
        </p:txBody>
      </p:sp>
      <p:pic>
        <p:nvPicPr>
          <p:cNvPr id="4" name="Onlinemedia 3" title="De rautekgreep vanaf de grond">
            <a:hlinkClick r:id="" action="ppaction://media"/>
            <a:extLst>
              <a:ext uri="{FF2B5EF4-FFF2-40B4-BE49-F238E27FC236}">
                <a16:creationId xmlns:a16="http://schemas.microsoft.com/office/drawing/2014/main" id="{7E37135F-9235-45E1-A9B4-58D7A68E44C4}"/>
              </a:ext>
            </a:extLst>
          </p:cNvPr>
          <p:cNvPicPr>
            <a:picLocks noGrp="1" noRot="1" noChangeAspect="1"/>
          </p:cNvPicPr>
          <p:nvPr>
            <p:ph idx="1"/>
            <a:videoFile r:link="rId1"/>
          </p:nvPr>
        </p:nvPicPr>
        <p:blipFill>
          <a:blip r:embed="rId3"/>
          <a:stretch>
            <a:fillRect/>
          </a:stretch>
        </p:blipFill>
        <p:spPr>
          <a:xfrm>
            <a:off x="1371599" y="1615321"/>
            <a:ext cx="9398001" cy="5309825"/>
          </a:xfrm>
          <a:prstGeom prst="rect">
            <a:avLst/>
          </a:prstGeom>
        </p:spPr>
      </p:pic>
    </p:spTree>
    <p:extLst>
      <p:ext uri="{BB962C8B-B14F-4D97-AF65-F5344CB8AC3E}">
        <p14:creationId xmlns:p14="http://schemas.microsoft.com/office/powerpoint/2010/main" val="42375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CFE3B8C-9B8D-4169-A4A6-23041BA490F8}"/>
              </a:ext>
            </a:extLst>
          </p:cNvPr>
          <p:cNvSpPr>
            <a:spLocks noGrp="1"/>
          </p:cNvSpPr>
          <p:nvPr>
            <p:ph type="title"/>
          </p:nvPr>
        </p:nvSpPr>
        <p:spPr>
          <a:xfrm>
            <a:off x="1371599" y="294538"/>
            <a:ext cx="9895951" cy="1033669"/>
          </a:xfrm>
        </p:spPr>
        <p:txBody>
          <a:bodyPr>
            <a:normAutofit/>
          </a:bodyPr>
          <a:lstStyle/>
          <a:p>
            <a:r>
              <a:rPr lang="nl-NL" sz="4000" dirty="0">
                <a:solidFill>
                  <a:srgbClr val="FFFFFF"/>
                </a:solidFill>
                <a:latin typeface="+mn-lt"/>
              </a:rPr>
              <a:t>6. Verplaatsen van een slachtoffer: Hinkelen</a:t>
            </a:r>
          </a:p>
        </p:txBody>
      </p:sp>
      <p:sp>
        <p:nvSpPr>
          <p:cNvPr id="6" name="Tijdelijke aanduiding voor inhoud 5">
            <a:extLst>
              <a:ext uri="{FF2B5EF4-FFF2-40B4-BE49-F238E27FC236}">
                <a16:creationId xmlns:a16="http://schemas.microsoft.com/office/drawing/2014/main" id="{D5EBF48E-8CB8-49F0-9661-504B5D2E86F8}"/>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970439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CFE3B8C-9B8D-4169-A4A6-23041BA490F8}"/>
              </a:ext>
            </a:extLst>
          </p:cNvPr>
          <p:cNvSpPr>
            <a:spLocks noGrp="1"/>
          </p:cNvSpPr>
          <p:nvPr>
            <p:ph type="title"/>
          </p:nvPr>
        </p:nvSpPr>
        <p:spPr>
          <a:xfrm>
            <a:off x="1371599" y="294538"/>
            <a:ext cx="9895951" cy="1033669"/>
          </a:xfrm>
        </p:spPr>
        <p:txBody>
          <a:bodyPr>
            <a:normAutofit fontScale="90000"/>
          </a:bodyPr>
          <a:lstStyle/>
          <a:p>
            <a:r>
              <a:rPr lang="nl-NL" sz="4000" dirty="0">
                <a:solidFill>
                  <a:srgbClr val="FFFFFF"/>
                </a:solidFill>
                <a:latin typeface="+mn-lt"/>
              </a:rPr>
              <a:t>6. Verplaatsen van een slachtoffer: </a:t>
            </a:r>
            <a:br>
              <a:rPr lang="nl-NL" sz="4000" dirty="0">
                <a:solidFill>
                  <a:srgbClr val="FFFFFF"/>
                </a:solidFill>
                <a:latin typeface="+mn-lt"/>
              </a:rPr>
            </a:br>
            <a:r>
              <a:rPr lang="nl-NL" sz="4000" dirty="0">
                <a:solidFill>
                  <a:srgbClr val="FFFFFF"/>
                </a:solidFill>
                <a:latin typeface="+mn-lt"/>
              </a:rPr>
              <a:t>     Verslepen aan de enkels</a:t>
            </a:r>
          </a:p>
        </p:txBody>
      </p:sp>
      <p:sp>
        <p:nvSpPr>
          <p:cNvPr id="6" name="Tijdelijke aanduiding voor inhoud 5">
            <a:extLst>
              <a:ext uri="{FF2B5EF4-FFF2-40B4-BE49-F238E27FC236}">
                <a16:creationId xmlns:a16="http://schemas.microsoft.com/office/drawing/2014/main" id="{D5EBF48E-8CB8-49F0-9661-504B5D2E86F8}"/>
              </a:ext>
            </a:extLst>
          </p:cNvPr>
          <p:cNvSpPr>
            <a:spLocks noGrp="1"/>
          </p:cNvSpPr>
          <p:nvPr>
            <p:ph idx="1"/>
          </p:nvPr>
        </p:nvSpPr>
        <p:spPr/>
        <p:txBody>
          <a:bodyPr/>
          <a:lstStyle/>
          <a:p>
            <a:pPr marL="0" indent="0">
              <a:buNone/>
            </a:pPr>
            <a:r>
              <a:rPr lang="nl-NL" b="1" dirty="0"/>
              <a:t>Wanneer kun je de Rautekgreep niet gebruiken?</a:t>
            </a:r>
          </a:p>
          <a:p>
            <a:pPr marL="0" indent="0">
              <a:buNone/>
            </a:pPr>
            <a:r>
              <a:rPr lang="nl-NL" dirty="0"/>
              <a:t>Wanneer het gewichtsverschil te groot is, dan raadt het Oranje Kruis aan om het slachtoffer bijvoorbeeld aan de kleding, armen of enkels te verplaatsen. Vraag in deze situaties om hulp van omstanders, vooral wanneer je het slachtoffer aan de enkels verplaatst! De omstander moet dan het hoofd van het slachtoffer iets optillen.</a:t>
            </a:r>
          </a:p>
        </p:txBody>
      </p:sp>
      <p:pic>
        <p:nvPicPr>
          <p:cNvPr id="3" name="Afbeelding 2">
            <a:extLst>
              <a:ext uri="{FF2B5EF4-FFF2-40B4-BE49-F238E27FC236}">
                <a16:creationId xmlns:a16="http://schemas.microsoft.com/office/drawing/2014/main" id="{451C7070-82C2-4845-AD15-9C6E56AE2DCF}"/>
              </a:ext>
            </a:extLst>
          </p:cNvPr>
          <p:cNvPicPr>
            <a:picLocks noChangeAspect="1"/>
          </p:cNvPicPr>
          <p:nvPr/>
        </p:nvPicPr>
        <p:blipFill>
          <a:blip r:embed="rId2"/>
          <a:stretch>
            <a:fillRect/>
          </a:stretch>
        </p:blipFill>
        <p:spPr>
          <a:xfrm>
            <a:off x="981075" y="4430661"/>
            <a:ext cx="3525884" cy="1974495"/>
          </a:xfrm>
          <a:prstGeom prst="rect">
            <a:avLst/>
          </a:prstGeom>
        </p:spPr>
      </p:pic>
    </p:spTree>
    <p:extLst>
      <p:ext uri="{BB962C8B-B14F-4D97-AF65-F5344CB8AC3E}">
        <p14:creationId xmlns:p14="http://schemas.microsoft.com/office/powerpoint/2010/main" val="4198326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hthoek 1">
            <a:extLst>
              <a:ext uri="{FF2B5EF4-FFF2-40B4-BE49-F238E27FC236}">
                <a16:creationId xmlns:a16="http://schemas.microsoft.com/office/drawing/2014/main" id="{B7F55454-8741-4D16-8C74-5C64B6B8CFFD}"/>
              </a:ext>
            </a:extLst>
          </p:cNvPr>
          <p:cNvSpPr/>
          <p:nvPr/>
        </p:nvSpPr>
        <p:spPr>
          <a:xfrm>
            <a:off x="1008184" y="790575"/>
            <a:ext cx="10175630" cy="523875"/>
          </a:xfrm>
          <a:prstGeom prst="rect">
            <a:avLst/>
          </a:prstGeom>
        </p:spPr>
        <p:txBody>
          <a:bodyPr vert="horz" lIns="91440" tIns="45720" rIns="91440" bIns="45720" rtlCol="0" anchor="ctr">
            <a:noAutofit/>
          </a:bodyPr>
          <a:lstStyle/>
          <a:p>
            <a:pPr algn="ctr">
              <a:lnSpc>
                <a:spcPct val="90000"/>
              </a:lnSpc>
              <a:spcAft>
                <a:spcPts val="600"/>
              </a:spcAft>
            </a:pPr>
            <a:r>
              <a:rPr lang="en-US" sz="3600" dirty="0">
                <a:solidFill>
                  <a:schemeClr val="tx2"/>
                </a:solidFill>
              </a:rPr>
              <a:t>https://www.rodekruis.nl/ehbo/gratis-ehbo-app/</a:t>
            </a:r>
          </a:p>
        </p:txBody>
      </p:sp>
      <p:pic>
        <p:nvPicPr>
          <p:cNvPr id="3" name="Afbeelding 2">
            <a:extLst>
              <a:ext uri="{FF2B5EF4-FFF2-40B4-BE49-F238E27FC236}">
                <a16:creationId xmlns:a16="http://schemas.microsoft.com/office/drawing/2014/main" id="{72BB89EB-37A7-479E-9173-4AE4B6B85A4F}"/>
              </a:ext>
            </a:extLst>
          </p:cNvPr>
          <p:cNvPicPr>
            <a:picLocks noChangeAspect="1"/>
          </p:cNvPicPr>
          <p:nvPr/>
        </p:nvPicPr>
        <p:blipFill>
          <a:blip r:embed="rId2"/>
          <a:stretch>
            <a:fillRect/>
          </a:stretch>
        </p:blipFill>
        <p:spPr>
          <a:xfrm>
            <a:off x="1952626" y="1633537"/>
            <a:ext cx="7599842" cy="3590925"/>
          </a:xfrm>
          <a:prstGeom prst="rect">
            <a:avLst/>
          </a:prstGeom>
        </p:spPr>
      </p:pic>
      <p:sp>
        <p:nvSpPr>
          <p:cNvPr id="5" name="Tekstvak 4">
            <a:extLst>
              <a:ext uri="{FF2B5EF4-FFF2-40B4-BE49-F238E27FC236}">
                <a16:creationId xmlns:a16="http://schemas.microsoft.com/office/drawing/2014/main" id="{83F13AAE-504E-44B7-9C0E-FAD7F84F22DB}"/>
              </a:ext>
            </a:extLst>
          </p:cNvPr>
          <p:cNvSpPr txBox="1"/>
          <p:nvPr/>
        </p:nvSpPr>
        <p:spPr>
          <a:xfrm>
            <a:off x="1676401" y="5743576"/>
            <a:ext cx="6343650" cy="646331"/>
          </a:xfrm>
          <a:prstGeom prst="rect">
            <a:avLst/>
          </a:prstGeom>
          <a:noFill/>
        </p:spPr>
        <p:txBody>
          <a:bodyPr wrap="square" rtlCol="0">
            <a:spAutoFit/>
          </a:bodyPr>
          <a:lstStyle/>
          <a:p>
            <a:r>
              <a:rPr lang="nl-NL" sz="3600" dirty="0"/>
              <a:t>https://www.ehbo.nl/tips/</a:t>
            </a:r>
          </a:p>
        </p:txBody>
      </p:sp>
    </p:spTree>
    <p:extLst>
      <p:ext uri="{BB962C8B-B14F-4D97-AF65-F5344CB8AC3E}">
        <p14:creationId xmlns:p14="http://schemas.microsoft.com/office/powerpoint/2010/main" val="1948101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CFE3B8C-9B8D-4169-A4A6-23041BA490F8}"/>
              </a:ext>
            </a:extLst>
          </p:cNvPr>
          <p:cNvSpPr>
            <a:spLocks noGrp="1"/>
          </p:cNvSpPr>
          <p:nvPr>
            <p:ph type="title"/>
          </p:nvPr>
        </p:nvSpPr>
        <p:spPr>
          <a:xfrm>
            <a:off x="1371599" y="294538"/>
            <a:ext cx="9895951" cy="1033669"/>
          </a:xfrm>
        </p:spPr>
        <p:txBody>
          <a:bodyPr>
            <a:normAutofit/>
          </a:bodyPr>
          <a:lstStyle/>
          <a:p>
            <a:r>
              <a:rPr lang="nl-NL" sz="4000" dirty="0">
                <a:solidFill>
                  <a:srgbClr val="FFFFFF"/>
                </a:solidFill>
                <a:latin typeface="+mn-lt"/>
              </a:rPr>
              <a:t>7. Omgaan met Omstanders</a:t>
            </a:r>
          </a:p>
        </p:txBody>
      </p:sp>
      <p:sp>
        <p:nvSpPr>
          <p:cNvPr id="3" name="Tijdelijke aanduiding voor inhoud 2">
            <a:extLst>
              <a:ext uri="{FF2B5EF4-FFF2-40B4-BE49-F238E27FC236}">
                <a16:creationId xmlns:a16="http://schemas.microsoft.com/office/drawing/2014/main" id="{FB219D6F-077E-4E36-8634-F7F92AE0E12B}"/>
              </a:ext>
            </a:extLst>
          </p:cNvPr>
          <p:cNvSpPr>
            <a:spLocks noGrp="1"/>
          </p:cNvSpPr>
          <p:nvPr>
            <p:ph idx="1"/>
          </p:nvPr>
        </p:nvSpPr>
        <p:spPr>
          <a:xfrm>
            <a:off x="1371599" y="2318197"/>
            <a:ext cx="9724031" cy="3683358"/>
          </a:xfrm>
        </p:spPr>
        <p:txBody>
          <a:bodyPr anchor="ctr">
            <a:normAutofit/>
          </a:bodyPr>
          <a:lstStyle/>
          <a:p>
            <a:pPr marL="0" indent="0">
              <a:buNone/>
            </a:pPr>
            <a:r>
              <a:rPr lang="nl-NL" sz="2400" b="1" dirty="0"/>
              <a:t>Emotionele reacties</a:t>
            </a:r>
          </a:p>
          <a:p>
            <a:pPr marL="0" indent="0">
              <a:buNone/>
            </a:pPr>
            <a:r>
              <a:rPr lang="nl-NL" sz="2400" dirty="0"/>
              <a:t>Schrik, machteloosheid</a:t>
            </a:r>
          </a:p>
          <a:p>
            <a:pPr marL="0" indent="0">
              <a:buNone/>
            </a:pPr>
            <a:r>
              <a:rPr lang="nl-NL" sz="2400" dirty="0"/>
              <a:t>Weglopen niet in actie komen</a:t>
            </a:r>
          </a:p>
          <a:p>
            <a:pPr marL="0" indent="0">
              <a:buNone/>
            </a:pPr>
            <a:r>
              <a:rPr lang="nl-NL" sz="2400" dirty="0"/>
              <a:t>Wel hulp, maar niet effectief</a:t>
            </a:r>
          </a:p>
          <a:p>
            <a:pPr marL="0" indent="0">
              <a:buNone/>
            </a:pPr>
            <a:r>
              <a:rPr lang="nl-NL" sz="2400" dirty="0"/>
              <a:t>Zweten, paniek, in de weg lopen schelden,</a:t>
            </a:r>
          </a:p>
          <a:p>
            <a:pPr marL="0" indent="0">
              <a:buNone/>
            </a:pPr>
            <a:r>
              <a:rPr lang="nl-NL" sz="2400" dirty="0"/>
              <a:t>Tieren, ander agressief gedrag</a:t>
            </a:r>
          </a:p>
          <a:p>
            <a:pPr marL="0" indent="0">
              <a:buNone/>
            </a:pPr>
            <a:r>
              <a:rPr lang="nl-NL" sz="2400" dirty="0"/>
              <a:t>Blijf rustig en wees kordaat</a:t>
            </a:r>
          </a:p>
        </p:txBody>
      </p:sp>
      <p:pic>
        <p:nvPicPr>
          <p:cNvPr id="4" name="Afbeelding 3">
            <a:extLst>
              <a:ext uri="{FF2B5EF4-FFF2-40B4-BE49-F238E27FC236}">
                <a16:creationId xmlns:a16="http://schemas.microsoft.com/office/drawing/2014/main" id="{F6E57033-290E-4D47-AEC5-FE7A57DCEC4D}"/>
              </a:ext>
            </a:extLst>
          </p:cNvPr>
          <p:cNvPicPr>
            <a:picLocks noChangeAspect="1"/>
          </p:cNvPicPr>
          <p:nvPr/>
        </p:nvPicPr>
        <p:blipFill>
          <a:blip r:embed="rId2"/>
          <a:stretch>
            <a:fillRect/>
          </a:stretch>
        </p:blipFill>
        <p:spPr>
          <a:xfrm>
            <a:off x="7781925" y="2482458"/>
            <a:ext cx="3248523" cy="3248523"/>
          </a:xfrm>
          <a:prstGeom prst="rect">
            <a:avLst/>
          </a:prstGeom>
        </p:spPr>
      </p:pic>
    </p:spTree>
    <p:extLst>
      <p:ext uri="{BB962C8B-B14F-4D97-AF65-F5344CB8AC3E}">
        <p14:creationId xmlns:p14="http://schemas.microsoft.com/office/powerpoint/2010/main" val="318552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AFB308CC-1011-4E8E-866B-2400EAE8EE67}"/>
              </a:ext>
            </a:extLst>
          </p:cNvPr>
          <p:cNvPicPr>
            <a:picLocks noGrp="1" noChangeAspect="1"/>
          </p:cNvPicPr>
          <p:nvPr>
            <p:ph idx="1"/>
          </p:nvPr>
        </p:nvPicPr>
        <p:blipFill rotWithShape="1">
          <a:blip r:embed="rId2"/>
          <a:srcRect t="31818" r="9091"/>
          <a:stretch/>
        </p:blipFill>
        <p:spPr>
          <a:xfrm>
            <a:off x="20" y="10"/>
            <a:ext cx="12191981" cy="6857990"/>
          </a:xfrm>
          <a:prstGeom prst="rect">
            <a:avLst/>
          </a:prstGeom>
        </p:spPr>
      </p:pic>
      <p:sp>
        <p:nvSpPr>
          <p:cNvPr id="23" name="Rectangle 2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7CFE3B8C-9B8D-4169-A4A6-23041BA490F8}"/>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2800" dirty="0" err="1"/>
              <a:t>Opdracht</a:t>
            </a:r>
            <a:r>
              <a:rPr lang="en-US" sz="2800" dirty="0"/>
              <a:t>: </a:t>
            </a:r>
            <a:r>
              <a:rPr lang="en-US" sz="2800" dirty="0" err="1"/>
              <a:t>welke</a:t>
            </a:r>
            <a:r>
              <a:rPr lang="en-US" sz="2800" dirty="0"/>
              <a:t> </a:t>
            </a:r>
            <a:r>
              <a:rPr lang="en-US" sz="2800" dirty="0" err="1"/>
              <a:t>verbandmiddelen</a:t>
            </a:r>
            <a:r>
              <a:rPr lang="en-US" sz="2800" dirty="0"/>
              <a:t> </a:t>
            </a:r>
            <a:r>
              <a:rPr lang="en-US" sz="2800" dirty="0" err="1"/>
              <a:t>heb</a:t>
            </a:r>
            <a:r>
              <a:rPr lang="en-US" sz="2800" dirty="0"/>
              <a:t> </a:t>
            </a:r>
            <a:r>
              <a:rPr lang="en-US" sz="2800" dirty="0" err="1"/>
              <a:t>jij</a:t>
            </a:r>
            <a:r>
              <a:rPr lang="en-US" sz="2800" dirty="0"/>
              <a:t> in huis?</a:t>
            </a:r>
          </a:p>
        </p:txBody>
      </p:sp>
      <p:sp>
        <p:nvSpPr>
          <p:cNvPr id="25" name="Rectangle: Rounded Corners 2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84550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11D15B-62A7-4279-AB99-BA834884688F}"/>
              </a:ext>
            </a:extLst>
          </p:cNvPr>
          <p:cNvSpPr>
            <a:spLocks noGrp="1"/>
          </p:cNvSpPr>
          <p:nvPr>
            <p:ph type="title"/>
          </p:nvPr>
        </p:nvSpPr>
        <p:spPr/>
        <p:txBody>
          <a:bodyPr/>
          <a:lstStyle/>
          <a:p>
            <a:r>
              <a:rPr lang="nl-NL" dirty="0"/>
              <a:t>Links</a:t>
            </a:r>
          </a:p>
        </p:txBody>
      </p:sp>
      <p:sp>
        <p:nvSpPr>
          <p:cNvPr id="3" name="Tijdelijke aanduiding voor inhoud 2">
            <a:extLst>
              <a:ext uri="{FF2B5EF4-FFF2-40B4-BE49-F238E27FC236}">
                <a16:creationId xmlns:a16="http://schemas.microsoft.com/office/drawing/2014/main" id="{56BC59B5-5CB2-4818-81F5-79378AF677C6}"/>
              </a:ext>
            </a:extLst>
          </p:cNvPr>
          <p:cNvSpPr>
            <a:spLocks noGrp="1"/>
          </p:cNvSpPr>
          <p:nvPr>
            <p:ph idx="1"/>
          </p:nvPr>
        </p:nvSpPr>
        <p:spPr/>
        <p:txBody>
          <a:bodyPr/>
          <a:lstStyle/>
          <a:p>
            <a:r>
              <a:rPr lang="nl-NL" sz="2000" dirty="0">
                <a:hlinkClick r:id="rId2"/>
              </a:rPr>
              <a:t>https://zorgnu.avrotros.nl/hulp/hulpartikelen/item/hoe-moet-je-eerste-hulp-verlenen-na-een-aanslag/</a:t>
            </a:r>
            <a:endParaRPr lang="nl-NL" sz="2000" dirty="0"/>
          </a:p>
          <a:p>
            <a:endParaRPr lang="nl-NL" sz="2000" dirty="0"/>
          </a:p>
          <a:p>
            <a:r>
              <a:rPr lang="nl-NL" sz="2000" dirty="0">
                <a:hlinkClick r:id="rId3"/>
              </a:rPr>
              <a:t>https://ehbo1n.jouwweb.nl/manieren-van-verplaatsen</a:t>
            </a:r>
            <a:endParaRPr lang="nl-NL" sz="2000" dirty="0"/>
          </a:p>
          <a:p>
            <a:endParaRPr lang="nl-NL" sz="2000" dirty="0"/>
          </a:p>
          <a:p>
            <a:r>
              <a:rPr lang="nl-NL" sz="2000" dirty="0">
                <a:hlinkClick r:id="rId4"/>
              </a:rPr>
              <a:t>https://www.rodekruis.be/wat-kan-jij-doen/volg-een-opleiding/</a:t>
            </a:r>
            <a:r>
              <a:rPr lang="nl-NL" sz="2000">
                <a:hlinkClick r:id="rId4"/>
              </a:rPr>
              <a:t>eerstehulptips/</a:t>
            </a:r>
            <a:endParaRPr lang="nl-NL" sz="2000"/>
          </a:p>
          <a:p>
            <a:endParaRPr lang="nl-NL" sz="2000" dirty="0"/>
          </a:p>
          <a:p>
            <a:r>
              <a:rPr lang="nl-NL" sz="2000" dirty="0">
                <a:hlinkClick r:id="rId5"/>
              </a:rPr>
              <a:t>https://ikehbo.nl/</a:t>
            </a:r>
            <a:endParaRPr lang="nl-NL" sz="2000" dirty="0"/>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375780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3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7201941" cy="1508760"/>
          </a:xfrm>
          <a:prstGeom prst="rect">
            <a:avLst/>
          </a:prstGeom>
          <a:solidFill>
            <a:srgbClr val="50613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7CFE3B8C-9B8D-4169-A4A6-23041BA490F8}"/>
              </a:ext>
            </a:extLst>
          </p:cNvPr>
          <p:cNvSpPr>
            <a:spLocks noGrp="1"/>
          </p:cNvSpPr>
          <p:nvPr>
            <p:ph type="title"/>
          </p:nvPr>
        </p:nvSpPr>
        <p:spPr>
          <a:xfrm>
            <a:off x="777240" y="694944"/>
            <a:ext cx="6610388" cy="1042416"/>
          </a:xfrm>
        </p:spPr>
        <p:txBody>
          <a:bodyPr>
            <a:normAutofit/>
          </a:bodyPr>
          <a:lstStyle/>
          <a:p>
            <a:r>
              <a:rPr lang="nl-NL" sz="3300">
                <a:solidFill>
                  <a:srgbClr val="FFFFFF"/>
                </a:solidFill>
                <a:latin typeface="+mn-lt"/>
              </a:rPr>
              <a:t>Bedrijfshulpverlening</a:t>
            </a:r>
            <a:br>
              <a:rPr lang="nl-NL" sz="3300">
                <a:solidFill>
                  <a:srgbClr val="FFFFFF"/>
                </a:solidFill>
                <a:latin typeface="+mn-lt"/>
              </a:rPr>
            </a:br>
            <a:r>
              <a:rPr lang="nl-NL" sz="3300">
                <a:solidFill>
                  <a:srgbClr val="FFFFFF"/>
                </a:solidFill>
                <a:latin typeface="+mn-lt"/>
              </a:rPr>
              <a:t>Taken BHV-er</a:t>
            </a:r>
          </a:p>
        </p:txBody>
      </p:sp>
      <p:sp>
        <p:nvSpPr>
          <p:cNvPr id="43" name="Rectangle 3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2"/>
            <a:ext cx="1861718" cy="1506594"/>
          </a:xfrm>
          <a:prstGeom prst="rect">
            <a:avLst/>
          </a:prstGeom>
          <a:solidFill>
            <a:srgbClr val="4CA1DC">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4" name="Rectangle 3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0314" y="453269"/>
            <a:ext cx="1862765"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5" name="Rectangle 38">
            <a:extLst>
              <a:ext uri="{FF2B5EF4-FFF2-40B4-BE49-F238E27FC236}">
                <a16:creationId xmlns:a16="http://schemas.microsoft.com/office/drawing/2014/main" id="{33A87B69-D1B1-4DA7-B224-F220FC523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2130552"/>
            <a:ext cx="7205472" cy="4270248"/>
          </a:xfrm>
          <a:prstGeom prst="rect">
            <a:avLst/>
          </a:prstGeom>
          <a:solidFill>
            <a:srgbClr val="4CA1DC">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1C6C4741-7588-4508-93FB-2F7215381D9E}"/>
              </a:ext>
            </a:extLst>
          </p:cNvPr>
          <p:cNvPicPr>
            <a:picLocks noChangeAspect="1"/>
          </p:cNvPicPr>
          <p:nvPr/>
        </p:nvPicPr>
        <p:blipFill rotWithShape="1">
          <a:blip r:embed="rId2"/>
          <a:srcRect t="6425" b="260"/>
          <a:stretch/>
        </p:blipFill>
        <p:spPr>
          <a:xfrm>
            <a:off x="775661" y="2331973"/>
            <a:ext cx="6584331" cy="3864530"/>
          </a:xfrm>
          <a:prstGeom prst="rect">
            <a:avLst/>
          </a:prstGeom>
        </p:spPr>
      </p:pic>
      <p:sp>
        <p:nvSpPr>
          <p:cNvPr id="41" name="Rectangle 4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2127680"/>
            <a:ext cx="3887324" cy="427311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FB219D6F-077E-4E36-8634-F7F92AE0E12B}"/>
              </a:ext>
            </a:extLst>
          </p:cNvPr>
          <p:cNvSpPr>
            <a:spLocks noGrp="1"/>
          </p:cNvSpPr>
          <p:nvPr>
            <p:ph idx="1"/>
          </p:nvPr>
        </p:nvSpPr>
        <p:spPr>
          <a:xfrm>
            <a:off x="7981133" y="2125996"/>
            <a:ext cx="3751946" cy="4270248"/>
          </a:xfrm>
        </p:spPr>
        <p:txBody>
          <a:bodyPr anchor="ctr">
            <a:normAutofit/>
          </a:bodyPr>
          <a:lstStyle/>
          <a:p>
            <a:pPr marL="0" indent="0">
              <a:buNone/>
            </a:pPr>
            <a:r>
              <a:rPr lang="nl-NL" sz="2400" dirty="0"/>
              <a:t>verlenen van eerste hulp bij ongevallen;</a:t>
            </a:r>
          </a:p>
          <a:p>
            <a:pPr marL="0" indent="0">
              <a:buNone/>
            </a:pPr>
            <a:r>
              <a:rPr lang="nl-NL" sz="2400" dirty="0"/>
              <a:t>het beperken bestrijden van brand en het beperken van ongevallen;</a:t>
            </a:r>
          </a:p>
          <a:p>
            <a:pPr marL="0" indent="0">
              <a:buNone/>
            </a:pPr>
            <a:r>
              <a:rPr lang="nl-NL" sz="2400" dirty="0"/>
              <a:t>het in noodsituaties alarmeren en evacueren van alle werknemers en andere personen in het bedrijf</a:t>
            </a:r>
          </a:p>
        </p:txBody>
      </p:sp>
    </p:spTree>
    <p:extLst>
      <p:ext uri="{BB962C8B-B14F-4D97-AF65-F5344CB8AC3E}">
        <p14:creationId xmlns:p14="http://schemas.microsoft.com/office/powerpoint/2010/main" val="809960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CFE3B8C-9B8D-4169-A4A6-23041BA490F8}"/>
              </a:ext>
            </a:extLst>
          </p:cNvPr>
          <p:cNvSpPr>
            <a:spLocks noGrp="1"/>
          </p:cNvSpPr>
          <p:nvPr>
            <p:ph type="title"/>
          </p:nvPr>
        </p:nvSpPr>
        <p:spPr>
          <a:xfrm>
            <a:off x="1371599" y="294538"/>
            <a:ext cx="9895951" cy="1033669"/>
          </a:xfrm>
        </p:spPr>
        <p:txBody>
          <a:bodyPr>
            <a:normAutofit/>
          </a:bodyPr>
          <a:lstStyle/>
          <a:p>
            <a:r>
              <a:rPr lang="nl-NL" sz="4000" dirty="0">
                <a:solidFill>
                  <a:srgbClr val="FFFFFF"/>
                </a:solidFill>
                <a:latin typeface="+mn-lt"/>
              </a:rPr>
              <a:t>1. Voorbereiding op eerste hulp</a:t>
            </a:r>
          </a:p>
        </p:txBody>
      </p:sp>
      <p:sp>
        <p:nvSpPr>
          <p:cNvPr id="3" name="Tijdelijke aanduiding voor inhoud 2">
            <a:extLst>
              <a:ext uri="{FF2B5EF4-FFF2-40B4-BE49-F238E27FC236}">
                <a16:creationId xmlns:a16="http://schemas.microsoft.com/office/drawing/2014/main" id="{FB219D6F-077E-4E36-8634-F7F92AE0E12B}"/>
              </a:ext>
            </a:extLst>
          </p:cNvPr>
          <p:cNvSpPr>
            <a:spLocks noGrp="1"/>
          </p:cNvSpPr>
          <p:nvPr>
            <p:ph idx="1"/>
          </p:nvPr>
        </p:nvSpPr>
        <p:spPr>
          <a:xfrm>
            <a:off x="1371599" y="2318197"/>
            <a:ext cx="9724031" cy="3683358"/>
          </a:xfrm>
        </p:spPr>
        <p:txBody>
          <a:bodyPr anchor="ctr">
            <a:normAutofit/>
          </a:bodyPr>
          <a:lstStyle/>
          <a:p>
            <a:r>
              <a:rPr lang="nl-NL" sz="2400" dirty="0"/>
              <a:t>Risico-inventarisatie en evaluatie en eerste hulp middelen (letsels?)</a:t>
            </a:r>
          </a:p>
          <a:p>
            <a:r>
              <a:rPr lang="nl-NL" sz="2400" dirty="0"/>
              <a:t>Verbandoos en AED </a:t>
            </a:r>
          </a:p>
          <a:p>
            <a:pPr lvl="1"/>
            <a:r>
              <a:rPr lang="nl-NL" dirty="0"/>
              <a:t>(specifieke letsels? / aanvullingen?)</a:t>
            </a:r>
          </a:p>
          <a:p>
            <a:pPr lvl="1"/>
            <a:r>
              <a:rPr lang="nl-NL" dirty="0"/>
              <a:t>waar is de verbandoos?</a:t>
            </a:r>
          </a:p>
          <a:p>
            <a:pPr lvl="1"/>
            <a:r>
              <a:rPr lang="nl-NL" dirty="0"/>
              <a:t>controle?</a:t>
            </a:r>
          </a:p>
          <a:p>
            <a:r>
              <a:rPr lang="nl-NL" sz="2400" dirty="0"/>
              <a:t>Medicatie</a:t>
            </a:r>
          </a:p>
          <a:p>
            <a:r>
              <a:rPr lang="nl-NL" sz="2400" dirty="0"/>
              <a:t>Mantelzorg; toestemmingsformulier en bekwaamheidsverklaring</a:t>
            </a:r>
          </a:p>
          <a:p>
            <a:endParaRPr lang="nl-NL" sz="2000" dirty="0"/>
          </a:p>
        </p:txBody>
      </p:sp>
      <p:pic>
        <p:nvPicPr>
          <p:cNvPr id="4" name="Afbeelding 3">
            <a:extLst>
              <a:ext uri="{FF2B5EF4-FFF2-40B4-BE49-F238E27FC236}">
                <a16:creationId xmlns:a16="http://schemas.microsoft.com/office/drawing/2014/main" id="{24164459-3001-4A06-9310-AEDFC44E421A}"/>
              </a:ext>
            </a:extLst>
          </p:cNvPr>
          <p:cNvPicPr>
            <a:picLocks noChangeAspect="1"/>
          </p:cNvPicPr>
          <p:nvPr/>
        </p:nvPicPr>
        <p:blipFill>
          <a:blip r:embed="rId2"/>
          <a:stretch>
            <a:fillRect/>
          </a:stretch>
        </p:blipFill>
        <p:spPr>
          <a:xfrm>
            <a:off x="8911135" y="3105150"/>
            <a:ext cx="2552700" cy="1790700"/>
          </a:xfrm>
          <a:prstGeom prst="rect">
            <a:avLst/>
          </a:prstGeom>
        </p:spPr>
      </p:pic>
    </p:spTree>
    <p:extLst>
      <p:ext uri="{BB962C8B-B14F-4D97-AF65-F5344CB8AC3E}">
        <p14:creationId xmlns:p14="http://schemas.microsoft.com/office/powerpoint/2010/main" val="87700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EB62C6B-5DE8-4CEA-A503-451CD963565D}"/>
              </a:ext>
            </a:extLst>
          </p:cNvPr>
          <p:cNvSpPr>
            <a:spLocks noGrp="1"/>
          </p:cNvSpPr>
          <p:nvPr>
            <p:ph type="title"/>
          </p:nvPr>
        </p:nvSpPr>
        <p:spPr>
          <a:xfrm>
            <a:off x="838200" y="562271"/>
            <a:ext cx="10515600" cy="1128417"/>
          </a:xfrm>
        </p:spPr>
        <p:txBody>
          <a:bodyPr vert="horz" lIns="91440" tIns="45720" rIns="91440" bIns="45720" rtlCol="0" anchor="ctr">
            <a:normAutofit fontScale="90000"/>
          </a:bodyPr>
          <a:lstStyle/>
          <a:p>
            <a:r>
              <a:rPr lang="en-US" sz="4000" b="1" dirty="0" err="1">
                <a:solidFill>
                  <a:srgbClr val="0070C0"/>
                </a:solidFill>
              </a:rPr>
              <a:t>Voorbeeld</a:t>
            </a:r>
            <a:r>
              <a:rPr lang="en-US" sz="4000" b="1" dirty="0">
                <a:solidFill>
                  <a:srgbClr val="0070C0"/>
                </a:solidFill>
              </a:rPr>
              <a:t> </a:t>
            </a:r>
            <a:r>
              <a:rPr lang="en-US" sz="4000" b="1" dirty="0" err="1">
                <a:solidFill>
                  <a:srgbClr val="0070C0"/>
                </a:solidFill>
              </a:rPr>
              <a:t>risico</a:t>
            </a:r>
            <a:r>
              <a:rPr lang="en-US" sz="4000" b="1" dirty="0">
                <a:solidFill>
                  <a:srgbClr val="0070C0"/>
                </a:solidFill>
              </a:rPr>
              <a:t> </a:t>
            </a:r>
            <a:r>
              <a:rPr lang="en-US" sz="4000" b="1" dirty="0" err="1">
                <a:solidFill>
                  <a:srgbClr val="0070C0"/>
                </a:solidFill>
              </a:rPr>
              <a:t>inventarisatie</a:t>
            </a:r>
            <a:r>
              <a:rPr lang="en-US" sz="4000" b="1" dirty="0">
                <a:solidFill>
                  <a:srgbClr val="0070C0"/>
                </a:solidFill>
              </a:rPr>
              <a:t>  (RIE) &amp; </a:t>
            </a:r>
            <a:r>
              <a:rPr lang="en-US" sz="4000" b="1" dirty="0" err="1">
                <a:solidFill>
                  <a:srgbClr val="0070C0"/>
                </a:solidFill>
              </a:rPr>
              <a:t>evaluatie</a:t>
            </a:r>
            <a:r>
              <a:rPr lang="en-US" sz="4000" b="1" dirty="0">
                <a:solidFill>
                  <a:srgbClr val="0070C0"/>
                </a:solidFill>
              </a:rPr>
              <a:t> (E)</a:t>
            </a:r>
            <a:br>
              <a:rPr lang="en-US" sz="3600" dirty="0"/>
            </a:br>
            <a:endParaRPr lang="en-US" sz="3600" dirty="0"/>
          </a:p>
        </p:txBody>
      </p:sp>
      <p:pic>
        <p:nvPicPr>
          <p:cNvPr id="8" name="Tijdelijke aanduiding voor inhoud 7">
            <a:extLst>
              <a:ext uri="{FF2B5EF4-FFF2-40B4-BE49-F238E27FC236}">
                <a16:creationId xmlns:a16="http://schemas.microsoft.com/office/drawing/2014/main" id="{8AEF039C-A119-400A-AB5A-596BE2F0119E}"/>
              </a:ext>
            </a:extLst>
          </p:cNvPr>
          <p:cNvPicPr>
            <a:picLocks noGrp="1" noChangeAspect="1"/>
          </p:cNvPicPr>
          <p:nvPr>
            <p:ph idx="1"/>
          </p:nvPr>
        </p:nvPicPr>
        <p:blipFill>
          <a:blip r:embed="rId2"/>
          <a:stretch>
            <a:fillRect/>
          </a:stretch>
        </p:blipFill>
        <p:spPr>
          <a:xfrm>
            <a:off x="453005" y="1566863"/>
            <a:ext cx="10900795" cy="4191793"/>
          </a:xfrm>
          <a:prstGeom prst="rect">
            <a:avLst/>
          </a:prstGeom>
        </p:spPr>
      </p:pic>
    </p:spTree>
    <p:extLst>
      <p:ext uri="{BB962C8B-B14F-4D97-AF65-F5344CB8AC3E}">
        <p14:creationId xmlns:p14="http://schemas.microsoft.com/office/powerpoint/2010/main" val="1491250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CFE3B8C-9B8D-4169-A4A6-23041BA490F8}"/>
              </a:ext>
            </a:extLst>
          </p:cNvPr>
          <p:cNvSpPr>
            <a:spLocks noGrp="1"/>
          </p:cNvSpPr>
          <p:nvPr>
            <p:ph type="title"/>
          </p:nvPr>
        </p:nvSpPr>
        <p:spPr>
          <a:xfrm>
            <a:off x="1371599" y="294538"/>
            <a:ext cx="9895951" cy="1033669"/>
          </a:xfrm>
        </p:spPr>
        <p:txBody>
          <a:bodyPr>
            <a:normAutofit/>
          </a:bodyPr>
          <a:lstStyle/>
          <a:p>
            <a:r>
              <a:rPr lang="nl-NL" sz="4000" dirty="0">
                <a:solidFill>
                  <a:srgbClr val="FFFFFF"/>
                </a:solidFill>
                <a:latin typeface="+mn-lt"/>
              </a:rPr>
              <a:t>2. Veilig werken: verplichtingen werkgever</a:t>
            </a:r>
          </a:p>
        </p:txBody>
      </p:sp>
      <p:sp>
        <p:nvSpPr>
          <p:cNvPr id="3" name="Tijdelijke aanduiding voor inhoud 2">
            <a:extLst>
              <a:ext uri="{FF2B5EF4-FFF2-40B4-BE49-F238E27FC236}">
                <a16:creationId xmlns:a16="http://schemas.microsoft.com/office/drawing/2014/main" id="{FB219D6F-077E-4E36-8634-F7F92AE0E12B}"/>
              </a:ext>
            </a:extLst>
          </p:cNvPr>
          <p:cNvSpPr>
            <a:spLocks noGrp="1"/>
          </p:cNvSpPr>
          <p:nvPr>
            <p:ph idx="1"/>
          </p:nvPr>
        </p:nvSpPr>
        <p:spPr>
          <a:xfrm>
            <a:off x="1371599" y="2171699"/>
            <a:ext cx="9724031" cy="3829855"/>
          </a:xfrm>
        </p:spPr>
        <p:txBody>
          <a:bodyPr anchor="ctr">
            <a:normAutofit lnSpcReduction="10000"/>
          </a:bodyPr>
          <a:lstStyle/>
          <a:p>
            <a:r>
              <a:rPr lang="nl-NL" sz="2400" dirty="0"/>
              <a:t>Materialen beschikbaar stellen om de bhv-taken uit te voeren (</a:t>
            </a:r>
            <a:r>
              <a:rPr lang="nl-NL" sz="2400" dirty="0" err="1"/>
              <a:t>ARBO-wet</a:t>
            </a:r>
            <a:r>
              <a:rPr lang="nl-NL" sz="2400" dirty="0"/>
              <a:t>)</a:t>
            </a:r>
          </a:p>
          <a:p>
            <a:r>
              <a:rPr lang="nl-NL" sz="2400" dirty="0"/>
              <a:t>BHV-er beschermen tijdens uitvoering van taken</a:t>
            </a:r>
          </a:p>
          <a:p>
            <a:pPr lvl="1"/>
            <a:r>
              <a:rPr lang="nl-NL" dirty="0"/>
              <a:t>Handschoenen</a:t>
            </a:r>
          </a:p>
          <a:p>
            <a:pPr lvl="1"/>
            <a:r>
              <a:rPr lang="nl-NL" dirty="0"/>
              <a:t>Veiligheidsbrillen</a:t>
            </a:r>
          </a:p>
          <a:p>
            <a:pPr lvl="1"/>
            <a:r>
              <a:rPr lang="nl-NL" dirty="0"/>
              <a:t>Spatmaskers</a:t>
            </a:r>
          </a:p>
          <a:p>
            <a:pPr lvl="1"/>
            <a:r>
              <a:rPr lang="nl-NL" dirty="0"/>
              <a:t>Gehoorbeschermers</a:t>
            </a:r>
          </a:p>
          <a:p>
            <a:pPr lvl="1"/>
            <a:r>
              <a:rPr lang="nl-NL" dirty="0"/>
              <a:t>veiligheidsbrillen</a:t>
            </a:r>
          </a:p>
          <a:p>
            <a:endParaRPr lang="nl-NL" sz="2400" dirty="0"/>
          </a:p>
          <a:p>
            <a:pPr marL="0" indent="0">
              <a:buNone/>
            </a:pPr>
            <a:r>
              <a:rPr lang="nl-NL" sz="2000" dirty="0">
                <a:solidFill>
                  <a:srgbClr val="0070C0"/>
                </a:solidFill>
              </a:rPr>
              <a:t>In de Arbowet staan regels voor werkgevers en werknemers </a:t>
            </a:r>
          </a:p>
          <a:p>
            <a:pPr marL="0" indent="0">
              <a:buNone/>
            </a:pPr>
            <a:r>
              <a:rPr lang="nl-NL" sz="2000" dirty="0">
                <a:solidFill>
                  <a:srgbClr val="0070C0"/>
                </a:solidFill>
              </a:rPr>
              <a:t>om de gezondheid en veiligheid van werknemers te bevorderen.</a:t>
            </a:r>
          </a:p>
          <a:p>
            <a:endParaRPr lang="nl-NL" sz="2000" dirty="0"/>
          </a:p>
        </p:txBody>
      </p:sp>
      <p:pic>
        <p:nvPicPr>
          <p:cNvPr id="4" name="Afbeelding 3">
            <a:extLst>
              <a:ext uri="{FF2B5EF4-FFF2-40B4-BE49-F238E27FC236}">
                <a16:creationId xmlns:a16="http://schemas.microsoft.com/office/drawing/2014/main" id="{752C442E-13B8-446D-AC6C-0F3E7675D452}"/>
              </a:ext>
            </a:extLst>
          </p:cNvPr>
          <p:cNvPicPr>
            <a:picLocks noChangeAspect="1"/>
          </p:cNvPicPr>
          <p:nvPr/>
        </p:nvPicPr>
        <p:blipFill>
          <a:blip r:embed="rId2"/>
          <a:stretch>
            <a:fillRect/>
          </a:stretch>
        </p:blipFill>
        <p:spPr>
          <a:xfrm>
            <a:off x="8046477" y="2837096"/>
            <a:ext cx="3754994" cy="2767857"/>
          </a:xfrm>
          <a:prstGeom prst="rect">
            <a:avLst/>
          </a:prstGeom>
        </p:spPr>
      </p:pic>
    </p:spTree>
    <p:extLst>
      <p:ext uri="{BB962C8B-B14F-4D97-AF65-F5344CB8AC3E}">
        <p14:creationId xmlns:p14="http://schemas.microsoft.com/office/powerpoint/2010/main" val="2797498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CFE3B8C-9B8D-4169-A4A6-23041BA490F8}"/>
              </a:ext>
            </a:extLst>
          </p:cNvPr>
          <p:cNvSpPr>
            <a:spLocks noGrp="1"/>
          </p:cNvSpPr>
          <p:nvPr>
            <p:ph type="title"/>
          </p:nvPr>
        </p:nvSpPr>
        <p:spPr>
          <a:xfrm>
            <a:off x="1371599" y="294538"/>
            <a:ext cx="9895951" cy="1033669"/>
          </a:xfrm>
        </p:spPr>
        <p:txBody>
          <a:bodyPr>
            <a:normAutofit/>
          </a:bodyPr>
          <a:lstStyle/>
          <a:p>
            <a:r>
              <a:rPr lang="nl-NL" sz="4000" dirty="0">
                <a:solidFill>
                  <a:srgbClr val="FFFFFF"/>
                </a:solidFill>
                <a:latin typeface="+mn-lt"/>
              </a:rPr>
              <a:t>3. Benaderen van het slachtoffer</a:t>
            </a:r>
          </a:p>
        </p:txBody>
      </p:sp>
      <p:sp>
        <p:nvSpPr>
          <p:cNvPr id="3" name="Tijdelijke aanduiding voor inhoud 2">
            <a:extLst>
              <a:ext uri="{FF2B5EF4-FFF2-40B4-BE49-F238E27FC236}">
                <a16:creationId xmlns:a16="http://schemas.microsoft.com/office/drawing/2014/main" id="{FB219D6F-077E-4E36-8634-F7F92AE0E12B}"/>
              </a:ext>
            </a:extLst>
          </p:cNvPr>
          <p:cNvSpPr>
            <a:spLocks noGrp="1"/>
          </p:cNvSpPr>
          <p:nvPr>
            <p:ph idx="1"/>
          </p:nvPr>
        </p:nvSpPr>
        <p:spPr>
          <a:xfrm>
            <a:off x="1371599" y="2318197"/>
            <a:ext cx="10677526" cy="3683358"/>
          </a:xfrm>
        </p:spPr>
        <p:txBody>
          <a:bodyPr anchor="ctr">
            <a:normAutofit/>
          </a:bodyPr>
          <a:lstStyle/>
          <a:p>
            <a:r>
              <a:rPr lang="nl-NL" sz="2400" dirty="0"/>
              <a:t>In principe met twee BHV-</a:t>
            </a:r>
            <a:r>
              <a:rPr lang="nl-NL" sz="2400" dirty="0" err="1"/>
              <a:t>ers</a:t>
            </a:r>
            <a:endParaRPr lang="nl-NL" sz="2400" dirty="0"/>
          </a:p>
          <a:p>
            <a:r>
              <a:rPr lang="nl-NL" sz="2400" dirty="0"/>
              <a:t>Levensbedreigende situatie?</a:t>
            </a:r>
          </a:p>
          <a:p>
            <a:r>
              <a:rPr lang="nl-NL" sz="2400" dirty="0"/>
              <a:t>Benader het slachtoffer aan de kant van het gezicht</a:t>
            </a:r>
          </a:p>
          <a:p>
            <a:r>
              <a:rPr lang="nl-NL" sz="2400" dirty="0"/>
              <a:t>Let op veiligheid!</a:t>
            </a:r>
          </a:p>
          <a:p>
            <a:r>
              <a:rPr lang="nl-NL" sz="2400" dirty="0"/>
              <a:t>Kijk of het slachtoffer reageert; aanroepen en aanschudden ‘Stille getuigen’?</a:t>
            </a:r>
          </a:p>
          <a:p>
            <a:r>
              <a:rPr lang="nl-NL" sz="2400" dirty="0"/>
              <a:t>Wel reactie; stel het slachtoffer en omstanders gerust; vraag naar pijn?</a:t>
            </a:r>
          </a:p>
          <a:p>
            <a:r>
              <a:rPr lang="nl-NL" sz="2400" dirty="0"/>
              <a:t>Geen reactie?  ‘circulatiestilstand’?</a:t>
            </a:r>
          </a:p>
        </p:txBody>
      </p:sp>
      <p:pic>
        <p:nvPicPr>
          <p:cNvPr id="4" name="Afbeelding 3">
            <a:extLst>
              <a:ext uri="{FF2B5EF4-FFF2-40B4-BE49-F238E27FC236}">
                <a16:creationId xmlns:a16="http://schemas.microsoft.com/office/drawing/2014/main" id="{CF8F103D-3279-4134-A1ED-322B73BE19CC}"/>
              </a:ext>
            </a:extLst>
          </p:cNvPr>
          <p:cNvPicPr>
            <a:picLocks noChangeAspect="1"/>
          </p:cNvPicPr>
          <p:nvPr/>
        </p:nvPicPr>
        <p:blipFill>
          <a:blip r:embed="rId2"/>
          <a:stretch>
            <a:fillRect/>
          </a:stretch>
        </p:blipFill>
        <p:spPr>
          <a:xfrm>
            <a:off x="8044179" y="1622744"/>
            <a:ext cx="4147817" cy="1914377"/>
          </a:xfrm>
          <a:prstGeom prst="rect">
            <a:avLst/>
          </a:prstGeom>
        </p:spPr>
      </p:pic>
    </p:spTree>
    <p:extLst>
      <p:ext uri="{BB962C8B-B14F-4D97-AF65-F5344CB8AC3E}">
        <p14:creationId xmlns:p14="http://schemas.microsoft.com/office/powerpoint/2010/main" val="2119062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E711460-08C9-4CF1-9590-5F4C532138C0}"/>
              </a:ext>
            </a:extLst>
          </p:cNvPr>
          <p:cNvSpPr>
            <a:spLocks noGrp="1"/>
          </p:cNvSpPr>
          <p:nvPr>
            <p:ph type="title"/>
          </p:nvPr>
        </p:nvSpPr>
        <p:spPr>
          <a:xfrm>
            <a:off x="686834" y="1153572"/>
            <a:ext cx="3200400" cy="4461163"/>
          </a:xfrm>
        </p:spPr>
        <p:txBody>
          <a:bodyPr>
            <a:normAutofit/>
          </a:bodyPr>
          <a:lstStyle/>
          <a:p>
            <a:r>
              <a:rPr lang="nl-NL" sz="3100" dirty="0">
                <a:solidFill>
                  <a:srgbClr val="FFFFFF"/>
                </a:solidFill>
              </a:rPr>
              <a:t>Wat doe je bij bewusteloosheid?</a:t>
            </a:r>
            <a:br>
              <a:rPr lang="nl-NL" sz="3100" dirty="0">
                <a:solidFill>
                  <a:srgbClr val="FFFFFF"/>
                </a:solidFill>
              </a:rPr>
            </a:br>
            <a:r>
              <a:rPr lang="nl-NL" sz="3100" dirty="0">
                <a:solidFill>
                  <a:srgbClr val="FFFFFF"/>
                </a:solidFill>
              </a:rPr>
              <a:t>(geen Reactie)</a:t>
            </a:r>
            <a:br>
              <a:rPr lang="nl-NL" sz="3100" dirty="0">
                <a:solidFill>
                  <a:srgbClr val="FFFFFF"/>
                </a:solidFill>
              </a:rPr>
            </a:br>
            <a:endParaRPr lang="nl-NL" sz="31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7F420F33-5770-4D57-A6B6-94AB49355D3D}"/>
              </a:ext>
            </a:extLst>
          </p:cNvPr>
          <p:cNvSpPr>
            <a:spLocks noGrp="1"/>
          </p:cNvSpPr>
          <p:nvPr>
            <p:ph idx="1"/>
          </p:nvPr>
        </p:nvSpPr>
        <p:spPr>
          <a:xfrm>
            <a:off x="4447308" y="591344"/>
            <a:ext cx="6906491" cy="5585619"/>
          </a:xfrm>
        </p:spPr>
        <p:txBody>
          <a:bodyPr anchor="ctr">
            <a:normAutofit/>
          </a:bodyPr>
          <a:lstStyle/>
          <a:p>
            <a:r>
              <a:rPr lang="nl-NL" sz="2000"/>
              <a:t>Als het slachtoffer niet reageert op aanspreken en schudden:</a:t>
            </a:r>
          </a:p>
          <a:p>
            <a:r>
              <a:rPr lang="nl-NL" sz="2000"/>
              <a:t>Bel of laat 1-1-2 bellen.</a:t>
            </a:r>
          </a:p>
          <a:p>
            <a:r>
              <a:rPr lang="nl-NL" sz="2000"/>
              <a:t>Zet je telefoon op de luidspreker.</a:t>
            </a:r>
          </a:p>
          <a:p>
            <a:r>
              <a:rPr lang="nl-NL" sz="2000"/>
              <a:t>Laat een AED halen indien deze beschikbaar is.</a:t>
            </a:r>
          </a:p>
          <a:p>
            <a:r>
              <a:rPr lang="nl-NL" sz="2000"/>
              <a:t>Volg de instructies van de 112-centralist op.</a:t>
            </a:r>
          </a:p>
          <a:p>
            <a:r>
              <a:rPr lang="nl-NL" sz="2000"/>
              <a:t>Controleer de ademhaling. Als het slachtoffer normaal ademt (en dus een effectieve ademhaling heeft):</a:t>
            </a:r>
          </a:p>
          <a:p>
            <a:r>
              <a:rPr lang="nl-NL" sz="2000"/>
              <a:t>Leg het slachtoffer op de zij (liefst in de stabiele zijligging) of</a:t>
            </a:r>
          </a:p>
          <a:p>
            <a:r>
              <a:rPr lang="nl-NL" sz="2000"/>
              <a:t>Volg aanwijzingen 112-centralist.</a:t>
            </a:r>
          </a:p>
          <a:p>
            <a:r>
              <a:rPr lang="nl-NL" sz="2000"/>
              <a:t>Controleer elke minuut of de ademhaling normaal blijft.</a:t>
            </a:r>
          </a:p>
          <a:p>
            <a:r>
              <a:rPr lang="nl-NL" sz="2000"/>
              <a:t>Zorg voor beschutting van het slachtoffer. Is het koud, leg dan een deken, jas of sjaal over het slachtoffer heen.</a:t>
            </a:r>
          </a:p>
          <a:p>
            <a:r>
              <a:rPr lang="nl-NL" sz="2000"/>
              <a:t>Stopt de ademhaling? Draai dan het slachtoffer op de rug en start reanimatie.</a:t>
            </a:r>
          </a:p>
        </p:txBody>
      </p:sp>
    </p:spTree>
    <p:extLst>
      <p:ext uri="{BB962C8B-B14F-4D97-AF65-F5344CB8AC3E}">
        <p14:creationId xmlns:p14="http://schemas.microsoft.com/office/powerpoint/2010/main" val="1765528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CFE3B8C-9B8D-4169-A4A6-23041BA490F8}"/>
              </a:ext>
            </a:extLst>
          </p:cNvPr>
          <p:cNvSpPr>
            <a:spLocks noGrp="1"/>
          </p:cNvSpPr>
          <p:nvPr>
            <p:ph type="title"/>
          </p:nvPr>
        </p:nvSpPr>
        <p:spPr>
          <a:xfrm>
            <a:off x="1371599" y="294538"/>
            <a:ext cx="9895951" cy="1033669"/>
          </a:xfrm>
        </p:spPr>
        <p:txBody>
          <a:bodyPr>
            <a:normAutofit/>
          </a:bodyPr>
          <a:lstStyle/>
          <a:p>
            <a:r>
              <a:rPr lang="nl-NL" sz="4000" dirty="0">
                <a:solidFill>
                  <a:srgbClr val="FFFFFF"/>
                </a:solidFill>
                <a:latin typeface="+mn-lt"/>
              </a:rPr>
              <a:t>3. Benaderen van het slachtoffer</a:t>
            </a:r>
          </a:p>
        </p:txBody>
      </p:sp>
      <p:sp>
        <p:nvSpPr>
          <p:cNvPr id="3" name="Tijdelijke aanduiding voor inhoud 2">
            <a:extLst>
              <a:ext uri="{FF2B5EF4-FFF2-40B4-BE49-F238E27FC236}">
                <a16:creationId xmlns:a16="http://schemas.microsoft.com/office/drawing/2014/main" id="{FB219D6F-077E-4E36-8634-F7F92AE0E12B}"/>
              </a:ext>
            </a:extLst>
          </p:cNvPr>
          <p:cNvSpPr>
            <a:spLocks noGrp="1"/>
          </p:cNvSpPr>
          <p:nvPr>
            <p:ph idx="1"/>
          </p:nvPr>
        </p:nvSpPr>
        <p:spPr>
          <a:xfrm>
            <a:off x="1371599" y="2318197"/>
            <a:ext cx="9724031" cy="3683358"/>
          </a:xfrm>
        </p:spPr>
        <p:txBody>
          <a:bodyPr anchor="ctr">
            <a:normAutofit/>
          </a:bodyPr>
          <a:lstStyle/>
          <a:p>
            <a:pPr marL="0" indent="0">
              <a:buNone/>
            </a:pPr>
            <a:r>
              <a:rPr lang="nl-NL" sz="2400" b="1" dirty="0"/>
              <a:t>Win informatie over het slachtoffer; voorbeelden van waarnemingen</a:t>
            </a:r>
          </a:p>
          <a:p>
            <a:r>
              <a:rPr lang="nl-NL" sz="2400" dirty="0"/>
              <a:t>Kijken: bloedende wonden, zwellingen, kleur, afwijkende stand armen of benen</a:t>
            </a:r>
          </a:p>
          <a:p>
            <a:r>
              <a:rPr lang="nl-NL" sz="2400" dirty="0"/>
              <a:t>Luisteren: ademhaling</a:t>
            </a:r>
          </a:p>
          <a:p>
            <a:r>
              <a:rPr lang="nl-NL" sz="2400" dirty="0"/>
              <a:t>Voelen: warmte / hitte, ademhaling, temperatuur, </a:t>
            </a:r>
          </a:p>
          <a:p>
            <a:pPr marL="0" indent="0">
              <a:buNone/>
            </a:pPr>
            <a:r>
              <a:rPr lang="nl-NL" sz="2400" dirty="0"/>
              <a:t>    natte of droge huid</a:t>
            </a:r>
          </a:p>
          <a:p>
            <a:r>
              <a:rPr lang="nl-NL" sz="2400" dirty="0"/>
              <a:t>Ruiken: alcohol, urine, ontlasting, braaksel</a:t>
            </a:r>
          </a:p>
          <a:p>
            <a:endParaRPr lang="nl-NL" sz="2000" dirty="0"/>
          </a:p>
        </p:txBody>
      </p:sp>
      <p:pic>
        <p:nvPicPr>
          <p:cNvPr id="4" name="Afbeelding 3">
            <a:extLst>
              <a:ext uri="{FF2B5EF4-FFF2-40B4-BE49-F238E27FC236}">
                <a16:creationId xmlns:a16="http://schemas.microsoft.com/office/drawing/2014/main" id="{CB84ECAF-FFCC-40BA-9AA6-65A2DECB51F7}"/>
              </a:ext>
            </a:extLst>
          </p:cNvPr>
          <p:cNvPicPr>
            <a:picLocks noChangeAspect="1"/>
          </p:cNvPicPr>
          <p:nvPr/>
        </p:nvPicPr>
        <p:blipFill>
          <a:blip r:embed="rId2"/>
          <a:stretch>
            <a:fillRect/>
          </a:stretch>
        </p:blipFill>
        <p:spPr>
          <a:xfrm>
            <a:off x="9001124" y="3704568"/>
            <a:ext cx="2725210" cy="2725210"/>
          </a:xfrm>
          <a:prstGeom prst="rect">
            <a:avLst/>
          </a:prstGeom>
        </p:spPr>
      </p:pic>
    </p:spTree>
    <p:extLst>
      <p:ext uri="{BB962C8B-B14F-4D97-AF65-F5344CB8AC3E}">
        <p14:creationId xmlns:p14="http://schemas.microsoft.com/office/powerpoint/2010/main" val="296661500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943</Words>
  <Application>Microsoft Office PowerPoint</Application>
  <PresentationFormat>Breedbeeld</PresentationFormat>
  <Paragraphs>137</Paragraphs>
  <Slides>22</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Arial</vt:lpstr>
      <vt:lpstr>Calibri</vt:lpstr>
      <vt:lpstr>Calibri Light</vt:lpstr>
      <vt:lpstr>Kantoorthema</vt:lpstr>
      <vt:lpstr>PowerPoint-presentatie</vt:lpstr>
      <vt:lpstr>PowerPoint-presentatie</vt:lpstr>
      <vt:lpstr>Bedrijfshulpverlening Taken BHV-er</vt:lpstr>
      <vt:lpstr>1. Voorbereiding op eerste hulp</vt:lpstr>
      <vt:lpstr>Voorbeeld risico inventarisatie  (RIE) &amp; evaluatie (E) </vt:lpstr>
      <vt:lpstr>2. Veilig werken: verplichtingen werkgever</vt:lpstr>
      <vt:lpstr>3. Benaderen van het slachtoffer</vt:lpstr>
      <vt:lpstr>Wat doe je bij bewusteloosheid? (geen Reactie) </vt:lpstr>
      <vt:lpstr>3. Benaderen van het slachtoffer</vt:lpstr>
      <vt:lpstr>3. Benaderen van het slachtoffer</vt:lpstr>
      <vt:lpstr>3. Benaderen van het slachtoffer</vt:lpstr>
      <vt:lpstr>4. Inschakelen van professionele hulpverleners</vt:lpstr>
      <vt:lpstr>4. Inschakelen van professionele hulpverleners</vt:lpstr>
      <vt:lpstr>Aanvullende informatie meldkamer</vt:lpstr>
      <vt:lpstr>Opvang professionele hulpverleners</vt:lpstr>
      <vt:lpstr>5. Geruststellen van een slachtoffer</vt:lpstr>
      <vt:lpstr>6. Verplaatsen van een slachtoffer: Rautekgreep</vt:lpstr>
      <vt:lpstr>6. Verplaatsen van een slachtoffer: Hinkelen</vt:lpstr>
      <vt:lpstr>6. Verplaatsen van een slachtoffer:       Verslepen aan de enkels</vt:lpstr>
      <vt:lpstr>7. Omgaan met Omstanders</vt:lpstr>
      <vt:lpstr>Opdracht: welke verbandmiddelen heb jij in huis?</vt:lpstr>
      <vt:lpstr>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Bouke Cuperus</dc:creator>
  <cp:lastModifiedBy>Bouke Cuperus</cp:lastModifiedBy>
  <cp:revision>6</cp:revision>
  <dcterms:created xsi:type="dcterms:W3CDTF">2021-02-02T19:46:13Z</dcterms:created>
  <dcterms:modified xsi:type="dcterms:W3CDTF">2021-02-02T20:15:18Z</dcterms:modified>
</cp:coreProperties>
</file>